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tags/tag66.xml" ContentType="application/vnd.openxmlformats-officedocument.presentationml.tags+xml"/>
  <Override PartName="/ppt/notesSlides/notesSlide2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5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0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5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6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7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9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0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2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4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7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8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49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0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51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5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53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54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5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56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57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58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59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0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61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62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64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66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6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70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1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72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73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74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75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834" r:id="rId3"/>
    <p:sldId id="867" r:id="rId4"/>
    <p:sldId id="868" r:id="rId5"/>
    <p:sldId id="869" r:id="rId6"/>
    <p:sldId id="797" r:id="rId7"/>
    <p:sldId id="799" r:id="rId8"/>
    <p:sldId id="864" r:id="rId9"/>
    <p:sldId id="800" r:id="rId10"/>
    <p:sldId id="801" r:id="rId11"/>
    <p:sldId id="897" r:id="rId12"/>
    <p:sldId id="881" r:id="rId13"/>
    <p:sldId id="896" r:id="rId14"/>
    <p:sldId id="802" r:id="rId15"/>
    <p:sldId id="898" r:id="rId16"/>
    <p:sldId id="882" r:id="rId17"/>
    <p:sldId id="899" r:id="rId18"/>
    <p:sldId id="875" r:id="rId19"/>
    <p:sldId id="877" r:id="rId20"/>
    <p:sldId id="870" r:id="rId21"/>
    <p:sldId id="871" r:id="rId22"/>
    <p:sldId id="872" r:id="rId23"/>
    <p:sldId id="884" r:id="rId24"/>
    <p:sldId id="883" r:id="rId25"/>
    <p:sldId id="873" r:id="rId26"/>
    <p:sldId id="804" r:id="rId27"/>
    <p:sldId id="865" r:id="rId28"/>
    <p:sldId id="874" r:id="rId29"/>
    <p:sldId id="835" r:id="rId30"/>
    <p:sldId id="805" r:id="rId31"/>
    <p:sldId id="851" r:id="rId32"/>
    <p:sldId id="807" r:id="rId33"/>
    <p:sldId id="808" r:id="rId34"/>
    <p:sldId id="811" r:id="rId35"/>
    <p:sldId id="895" r:id="rId36"/>
    <p:sldId id="812" r:id="rId37"/>
    <p:sldId id="885" r:id="rId38"/>
    <p:sldId id="894" r:id="rId39"/>
    <p:sldId id="816" r:id="rId40"/>
    <p:sldId id="886" r:id="rId41"/>
    <p:sldId id="889" r:id="rId42"/>
    <p:sldId id="900" r:id="rId43"/>
    <p:sldId id="817" r:id="rId44"/>
    <p:sldId id="887" r:id="rId45"/>
    <p:sldId id="890" r:id="rId46"/>
    <p:sldId id="820" r:id="rId47"/>
    <p:sldId id="901" r:id="rId48"/>
    <p:sldId id="839" r:id="rId49"/>
    <p:sldId id="840" r:id="rId50"/>
    <p:sldId id="841" r:id="rId51"/>
    <p:sldId id="822" r:id="rId52"/>
    <p:sldId id="824" r:id="rId53"/>
    <p:sldId id="842" r:id="rId54"/>
    <p:sldId id="892" r:id="rId55"/>
    <p:sldId id="825" r:id="rId56"/>
    <p:sldId id="843" r:id="rId57"/>
    <p:sldId id="845" r:id="rId58"/>
    <p:sldId id="846" r:id="rId59"/>
    <p:sldId id="827" r:id="rId60"/>
    <p:sldId id="848" r:id="rId61"/>
    <p:sldId id="847" r:id="rId62"/>
    <p:sldId id="893" r:id="rId63"/>
    <p:sldId id="829" r:id="rId64"/>
    <p:sldId id="830" r:id="rId65"/>
    <p:sldId id="831" r:id="rId66"/>
    <p:sldId id="849" r:id="rId67"/>
    <p:sldId id="850" r:id="rId68"/>
    <p:sldId id="854" r:id="rId69"/>
    <p:sldId id="861" r:id="rId70"/>
    <p:sldId id="857" r:id="rId71"/>
    <p:sldId id="858" r:id="rId72"/>
    <p:sldId id="855" r:id="rId73"/>
    <p:sldId id="859" r:id="rId74"/>
    <p:sldId id="856" r:id="rId75"/>
    <p:sldId id="860" r:id="rId76"/>
    <p:sldId id="862" r:id="rId77"/>
  </p:sldIdLst>
  <p:sldSz cx="9144000" cy="6858000" type="screen4x3"/>
  <p:notesSz cx="9601200" cy="7315200"/>
  <p:embeddedFontLst>
    <p:embeddedFont>
      <p:font typeface="CMMI7" panose="020B0604020202020204"/>
      <p:regular r:id="rId80"/>
    </p:embeddedFont>
    <p:embeddedFont>
      <p:font typeface="Century Schoolbook" panose="02040604050505020304" pitchFamily="18" charset="0"/>
      <p:regular r:id="rId81"/>
      <p:bold r:id="rId82"/>
      <p:italic r:id="rId83"/>
      <p:boldItalic r:id="rId84"/>
    </p:embeddedFont>
    <p:embeddedFont>
      <p:font typeface="Helvetica" panose="020B0604020202020204" pitchFamily="34" charset="0"/>
      <p:regular r:id="rId85"/>
      <p:bold r:id="rId86"/>
      <p:italic r:id="rId87"/>
      <p:boldItalic r:id="rId88"/>
    </p:embeddedFont>
    <p:embeddedFont>
      <p:font typeface="CMMI8" panose="020B0604020202020204"/>
      <p:regular r:id="rId89"/>
    </p:embeddedFont>
    <p:embeddedFont>
      <p:font typeface="CMSY8" panose="020B0604020202020204"/>
      <p:regular r:id="rId90"/>
    </p:embeddedFont>
    <p:embeddedFont>
      <p:font typeface="CMSY10ORIG" panose="020B0604020202020204"/>
      <p:regular r:id="rId91"/>
    </p:embeddedFont>
    <p:embeddedFont>
      <p:font typeface="CMR10" panose="020B0604020202020204"/>
      <p:regular r:id="rId92"/>
    </p:embeddedFont>
    <p:embeddedFont>
      <p:font typeface="Century" panose="02040604050505020304" pitchFamily="18" charset="0"/>
      <p:regular r:id="rId93"/>
    </p:embeddedFont>
    <p:embeddedFont>
      <p:font typeface="CMEX10" panose="020B0604020202020204"/>
      <p:regular r:id="rId94"/>
    </p:embeddedFont>
    <p:embeddedFont>
      <p:font typeface="CMMI10" panose="020B0604020202020204"/>
      <p:regular r:id="rId95"/>
    </p:embeddedFont>
    <p:embeddedFont>
      <p:font typeface="LCMSS8" panose="020B0604020202020204"/>
      <p:regular r:id="rId96"/>
    </p:embeddedFont>
  </p:embeddedFontLst>
  <p:custDataLst>
    <p:tags r:id="rId9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34" autoAdjust="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7" d="100"/>
        <a:sy n="87" d="100"/>
      </p:scale>
      <p:origin x="0" y="4656"/>
    </p:cViewPr>
  </p:sorterViewPr>
  <p:notesViewPr>
    <p:cSldViewPr>
      <p:cViewPr varScale="1">
        <p:scale>
          <a:sx n="111" d="100"/>
          <a:sy n="111" d="100"/>
        </p:scale>
        <p:origin x="-2304" y="-9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t" anchorCtr="0" compatLnSpc="1">
            <a:prstTxWarp prst="textNoShape">
              <a:avLst/>
            </a:prstTxWarp>
          </a:bodyPr>
          <a:lstStyle>
            <a:lvl1pPr defTabSz="963613">
              <a:defRPr sz="1300" i="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i="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b" anchorCtr="0" compatLnSpc="1">
            <a:prstTxWarp prst="textNoShape">
              <a:avLst/>
            </a:prstTxWarp>
          </a:bodyPr>
          <a:lstStyle>
            <a:lvl1pPr defTabSz="963613">
              <a:defRPr sz="1300" i="0"/>
            </a:lvl1pPr>
          </a:lstStyle>
          <a:p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81" tIns="48190" rIns="96381" bIns="48190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i="0"/>
            </a:lvl1pPr>
          </a:lstStyle>
          <a:p>
            <a:fld id="{4916132E-65B5-4C9B-877D-07EDD78411B1}" type="slidenum">
              <a:rPr lang="en-US"/>
              <a:pPr/>
              <a:t>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08859" cy="34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11094" y="0"/>
            <a:ext cx="4208859" cy="34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endParaRPr lang="en-US"/>
          </a:p>
        </p:txBody>
      </p:sp>
      <p:sp>
        <p:nvSpPr>
          <p:cNvPr id="152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47988" y="523875"/>
            <a:ext cx="3722687" cy="2790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2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2247" y="3489477"/>
            <a:ext cx="7013377" cy="325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76533"/>
            <a:ext cx="4208859" cy="34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152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11094" y="6976533"/>
            <a:ext cx="4208859" cy="34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3" tIns="45657" rIns="91313" bIns="45657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fld id="{EE772AB6-CBBF-4A5D-8805-1DDAD1A0AB5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163115-B805-42C0-AC3B-68899A71EA6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72AB6-CBBF-4A5D-8805-1DDAD1A0AB5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A5ED2-663D-42F9-B3BE-F6877E9A3A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50EC81-FB51-4D57-996A-5500F280FD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21025-1421-4D09-ABFF-94DCCACCB4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336A70-5E11-48EA-9FCF-F7E5C50408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8FDB28-F3DC-43DB-B5ED-AC33DAEDEB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AECCB-FD60-4005-8ACA-82416388DC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92C28-F40E-49B0-B676-198246B91F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17045-C397-495B-99E3-AE2DBBF200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57798-0E6A-4A83-8820-C2129990C9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74AF5-1AAC-4939-9290-ABBAE3BB52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681D9-48F6-4E66-8BC9-C1802DBB15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fld id="{5C916EF7-E949-4EDE-AA68-712847CB46D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5.xml"/><Relationship Id="rId7" Type="http://schemas.openxmlformats.org/officeDocument/2006/relationships/image" Target="../media/image2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9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41.xml"/><Relationship Id="rId10" Type="http://schemas.openxmlformats.org/officeDocument/2006/relationships/image" Target="../media/image25.png"/><Relationship Id="rId4" Type="http://schemas.openxmlformats.org/officeDocument/2006/relationships/tags" Target="../tags/tag40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4.xml"/><Relationship Id="rId7" Type="http://schemas.openxmlformats.org/officeDocument/2006/relationships/image" Target="../media/image3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45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50.xml"/><Relationship Id="rId7" Type="http://schemas.openxmlformats.org/officeDocument/2006/relationships/image" Target="../media/image37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51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5" Type="http://schemas.openxmlformats.org/officeDocument/2006/relationships/tags" Target="../tags/tag56.xml"/><Relationship Id="rId10" Type="http://schemas.openxmlformats.org/officeDocument/2006/relationships/image" Target="../media/image41.png"/><Relationship Id="rId4" Type="http://schemas.openxmlformats.org/officeDocument/2006/relationships/tags" Target="../tags/tag55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1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tags" Target="../tags/tag62.xml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65.xml"/><Relationship Id="rId7" Type="http://schemas.openxmlformats.org/officeDocument/2006/relationships/image" Target="../media/image50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69.xml"/><Relationship Id="rId7" Type="http://schemas.openxmlformats.org/officeDocument/2006/relationships/image" Target="../media/image5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70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73.xml"/><Relationship Id="rId7" Type="http://schemas.openxmlformats.org/officeDocument/2006/relationships/image" Target="../media/image5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9.png"/><Relationship Id="rId4" Type="http://schemas.openxmlformats.org/officeDocument/2006/relationships/tags" Target="../tags/tag74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77.xml"/><Relationship Id="rId7" Type="http://schemas.openxmlformats.org/officeDocument/2006/relationships/image" Target="../media/image5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78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1.xml"/><Relationship Id="rId7" Type="http://schemas.openxmlformats.org/officeDocument/2006/relationships/image" Target="../media/image6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4" Type="http://schemas.openxmlformats.org/officeDocument/2006/relationships/tags" Target="../tags/tag82.xml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69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67.png"/><Relationship Id="rId5" Type="http://schemas.openxmlformats.org/officeDocument/2006/relationships/tags" Target="../tags/tag87.xml"/><Relationship Id="rId10" Type="http://schemas.openxmlformats.org/officeDocument/2006/relationships/image" Target="../media/image66.png"/><Relationship Id="rId4" Type="http://schemas.openxmlformats.org/officeDocument/2006/relationships/tags" Target="../tags/tag86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91.xml"/><Relationship Id="rId7" Type="http://schemas.openxmlformats.org/officeDocument/2006/relationships/image" Target="../media/image65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tags" Target="../tags/tag92.xml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97.xml"/><Relationship Id="rId7" Type="http://schemas.openxmlformats.org/officeDocument/2006/relationships/image" Target="../media/image77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00.xml"/><Relationship Id="rId7" Type="http://schemas.openxmlformats.org/officeDocument/2006/relationships/image" Target="../media/image79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7.png"/><Relationship Id="rId4" Type="http://schemas.openxmlformats.org/officeDocument/2006/relationships/tags" Target="../tags/tag101.xml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04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83.emf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06.xml"/><Relationship Id="rId10" Type="http://schemas.openxmlformats.org/officeDocument/2006/relationships/image" Target="../media/image82.png"/><Relationship Id="rId4" Type="http://schemas.openxmlformats.org/officeDocument/2006/relationships/tags" Target="../tags/tag105.xml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09.xml"/><Relationship Id="rId7" Type="http://schemas.openxmlformats.org/officeDocument/2006/relationships/image" Target="../media/image8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34.png"/><Relationship Id="rId18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2.png"/><Relationship Id="rId17" Type="http://schemas.openxmlformats.org/officeDocument/2006/relationships/image" Target="../media/image83.emf"/><Relationship Id="rId2" Type="http://schemas.openxmlformats.org/officeDocument/2006/relationships/tags" Target="../tags/tag111.xml"/><Relationship Id="rId16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84.png"/><Relationship Id="rId5" Type="http://schemas.openxmlformats.org/officeDocument/2006/relationships/tags" Target="../tags/tag114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3.xml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20.xml"/><Relationship Id="rId7" Type="http://schemas.openxmlformats.org/officeDocument/2006/relationships/image" Target="../media/image91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121.xml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95.wmf"/><Relationship Id="rId18" Type="http://schemas.openxmlformats.org/officeDocument/2006/relationships/image" Target="../media/image100.png"/><Relationship Id="rId3" Type="http://schemas.openxmlformats.org/officeDocument/2006/relationships/tags" Target="../tags/tag124.xml"/><Relationship Id="rId21" Type="http://schemas.openxmlformats.org/officeDocument/2006/relationships/image" Target="../media/image103.png"/><Relationship Id="rId7" Type="http://schemas.openxmlformats.org/officeDocument/2006/relationships/tags" Target="../tags/tag128.xml"/><Relationship Id="rId12" Type="http://schemas.openxmlformats.org/officeDocument/2006/relationships/notesSlide" Target="../notesSlides/notesSlide35.xml"/><Relationship Id="rId17" Type="http://schemas.openxmlformats.org/officeDocument/2006/relationships/image" Target="../media/image99.png"/><Relationship Id="rId2" Type="http://schemas.openxmlformats.org/officeDocument/2006/relationships/tags" Target="../tags/tag123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15" Type="http://schemas.openxmlformats.org/officeDocument/2006/relationships/image" Target="../media/image97.png"/><Relationship Id="rId23" Type="http://schemas.openxmlformats.org/officeDocument/2006/relationships/image" Target="../media/image84.png"/><Relationship Id="rId10" Type="http://schemas.openxmlformats.org/officeDocument/2006/relationships/tags" Target="../tags/tag131.xml"/><Relationship Id="rId19" Type="http://schemas.openxmlformats.org/officeDocument/2006/relationships/image" Target="../media/image101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34.png"/><Relationship Id="rId18" Type="http://schemas.openxmlformats.org/officeDocument/2006/relationships/image" Target="../media/image90.emf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82.png"/><Relationship Id="rId17" Type="http://schemas.openxmlformats.org/officeDocument/2006/relationships/image" Target="../media/image83.emf"/><Relationship Id="rId2" Type="http://schemas.openxmlformats.org/officeDocument/2006/relationships/tags" Target="../tags/tag133.xml"/><Relationship Id="rId16" Type="http://schemas.openxmlformats.org/officeDocument/2006/relationships/image" Target="../media/image107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84.png"/><Relationship Id="rId5" Type="http://schemas.openxmlformats.org/officeDocument/2006/relationships/tags" Target="../tags/tag136.xml"/><Relationship Id="rId15" Type="http://schemas.openxmlformats.org/officeDocument/2006/relationships/image" Target="../media/image106.png"/><Relationship Id="rId10" Type="http://schemas.openxmlformats.org/officeDocument/2006/relationships/notesSlide" Target="../notesSlides/notesSlide36.xml"/><Relationship Id="rId4" Type="http://schemas.openxmlformats.org/officeDocument/2006/relationships/tags" Target="../tags/tag13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2.xml"/><Relationship Id="rId7" Type="http://schemas.openxmlformats.org/officeDocument/2006/relationships/image" Target="../media/image9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9.png"/><Relationship Id="rId4" Type="http://schemas.openxmlformats.org/officeDocument/2006/relationships/tags" Target="../tags/tag143.xml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95.wmf"/><Relationship Id="rId18" Type="http://schemas.openxmlformats.org/officeDocument/2006/relationships/image" Target="../media/image114.png"/><Relationship Id="rId3" Type="http://schemas.openxmlformats.org/officeDocument/2006/relationships/tags" Target="../tags/tag146.xml"/><Relationship Id="rId21" Type="http://schemas.openxmlformats.org/officeDocument/2006/relationships/image" Target="../media/image116.png"/><Relationship Id="rId7" Type="http://schemas.openxmlformats.org/officeDocument/2006/relationships/tags" Target="../tags/tag150.xml"/><Relationship Id="rId12" Type="http://schemas.openxmlformats.org/officeDocument/2006/relationships/notesSlide" Target="../notesSlides/notesSlide38.xml"/><Relationship Id="rId17" Type="http://schemas.openxmlformats.org/officeDocument/2006/relationships/image" Target="../media/image113.png"/><Relationship Id="rId2" Type="http://schemas.openxmlformats.org/officeDocument/2006/relationships/tags" Target="../tags/tag145.xml"/><Relationship Id="rId16" Type="http://schemas.openxmlformats.org/officeDocument/2006/relationships/image" Target="../media/image112.png"/><Relationship Id="rId20" Type="http://schemas.openxmlformats.org/officeDocument/2006/relationships/image" Target="../media/image10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image" Target="../media/image111.png"/><Relationship Id="rId23" Type="http://schemas.openxmlformats.org/officeDocument/2006/relationships/image" Target="../media/image84.png"/><Relationship Id="rId10" Type="http://schemas.openxmlformats.org/officeDocument/2006/relationships/tags" Target="../tags/tag153.xml"/><Relationship Id="rId19" Type="http://schemas.openxmlformats.org/officeDocument/2006/relationships/image" Target="../media/image115.png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4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58.xml"/><Relationship Id="rId7" Type="http://schemas.openxmlformats.org/officeDocument/2006/relationships/image" Target="../media/image120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3.png"/><Relationship Id="rId4" Type="http://schemas.openxmlformats.org/officeDocument/2006/relationships/tags" Target="../tags/tag159.xml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24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27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13" Type="http://schemas.openxmlformats.org/officeDocument/2006/relationships/image" Target="../media/image132.png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1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130.png"/><Relationship Id="rId5" Type="http://schemas.openxmlformats.org/officeDocument/2006/relationships/tags" Target="../tags/tag170.xml"/><Relationship Id="rId10" Type="http://schemas.openxmlformats.org/officeDocument/2006/relationships/image" Target="../media/image129.png"/><Relationship Id="rId4" Type="http://schemas.openxmlformats.org/officeDocument/2006/relationships/tags" Target="../tags/tag169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74.xml"/><Relationship Id="rId7" Type="http://schemas.openxmlformats.org/officeDocument/2006/relationships/image" Target="../media/image1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34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39.png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137.png"/><Relationship Id="rId5" Type="http://schemas.openxmlformats.org/officeDocument/2006/relationships/tags" Target="../tags/tag179.xml"/><Relationship Id="rId10" Type="http://schemas.openxmlformats.org/officeDocument/2006/relationships/image" Target="../media/image66.png"/><Relationship Id="rId4" Type="http://schemas.openxmlformats.org/officeDocument/2006/relationships/tags" Target="../tags/tag178.xml"/><Relationship Id="rId9" Type="http://schemas.openxmlformats.org/officeDocument/2006/relationships/image" Target="../media/image65.png"/><Relationship Id="rId1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5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185.xml"/><Relationship Id="rId7" Type="http://schemas.openxmlformats.org/officeDocument/2006/relationships/image" Target="../media/image142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5.png"/><Relationship Id="rId4" Type="http://schemas.openxmlformats.org/officeDocument/2006/relationships/tags" Target="../tags/tag186.xml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89.xml"/><Relationship Id="rId7" Type="http://schemas.openxmlformats.org/officeDocument/2006/relationships/image" Target="../media/image146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8.png"/><Relationship Id="rId4" Type="http://schemas.openxmlformats.org/officeDocument/2006/relationships/tags" Target="../tags/tag190.xml"/><Relationship Id="rId9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93.xml"/><Relationship Id="rId7" Type="http://schemas.openxmlformats.org/officeDocument/2006/relationships/image" Target="../media/image149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2.png"/><Relationship Id="rId4" Type="http://schemas.openxmlformats.org/officeDocument/2006/relationships/tags" Target="../tags/tag194.xml"/><Relationship Id="rId9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53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199.xml"/><Relationship Id="rId7" Type="http://schemas.openxmlformats.org/officeDocument/2006/relationships/image" Target="../media/image155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154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54.xml"/><Relationship Id="rId12" Type="http://schemas.openxmlformats.org/officeDocument/2006/relationships/image" Target="../media/image161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0.png"/><Relationship Id="rId5" Type="http://schemas.openxmlformats.org/officeDocument/2006/relationships/tags" Target="../tags/tag204.xml"/><Relationship Id="rId10" Type="http://schemas.openxmlformats.org/officeDocument/2006/relationships/image" Target="../media/image159.png"/><Relationship Id="rId4" Type="http://schemas.openxmlformats.org/officeDocument/2006/relationships/tags" Target="../tags/tag203.xml"/><Relationship Id="rId9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13.xml"/><Relationship Id="rId7" Type="http://schemas.openxmlformats.org/officeDocument/2006/relationships/image" Target="../media/image169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168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tags" Target="../tags/tag218.xml"/><Relationship Id="rId7" Type="http://schemas.openxmlformats.org/officeDocument/2006/relationships/image" Target="../media/image17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173.png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61.xml"/><Relationship Id="rId12" Type="http://schemas.openxmlformats.org/officeDocument/2006/relationships/image" Target="../media/image178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7.png"/><Relationship Id="rId5" Type="http://schemas.openxmlformats.org/officeDocument/2006/relationships/tags" Target="../tags/tag223.xml"/><Relationship Id="rId10" Type="http://schemas.openxmlformats.org/officeDocument/2006/relationships/image" Target="../media/image176.png"/><Relationship Id="rId4" Type="http://schemas.openxmlformats.org/officeDocument/2006/relationships/tags" Target="../tags/tag222.xml"/><Relationship Id="rId9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26.xml"/><Relationship Id="rId7" Type="http://schemas.openxmlformats.org/officeDocument/2006/relationships/notesSlide" Target="../notesSlides/notesSlide62.xml"/><Relationship Id="rId12" Type="http://schemas.openxmlformats.org/officeDocument/2006/relationships/image" Target="../media/image183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5" Type="http://schemas.openxmlformats.org/officeDocument/2006/relationships/tags" Target="../tags/tag228.xml"/><Relationship Id="rId10" Type="http://schemas.openxmlformats.org/officeDocument/2006/relationships/image" Target="../media/image181.png"/><Relationship Id="rId4" Type="http://schemas.openxmlformats.org/officeDocument/2006/relationships/tags" Target="../tags/tag227.xml"/><Relationship Id="rId9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231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5.png"/><Relationship Id="rId5" Type="http://schemas.openxmlformats.org/officeDocument/2006/relationships/tags" Target="../tags/tag233.xml"/><Relationship Id="rId10" Type="http://schemas.openxmlformats.org/officeDocument/2006/relationships/image" Target="../media/image175.png"/><Relationship Id="rId4" Type="http://schemas.openxmlformats.org/officeDocument/2006/relationships/tags" Target="../tags/tag232.xml"/><Relationship Id="rId9" Type="http://schemas.openxmlformats.org/officeDocument/2006/relationships/image" Target="../media/image18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236.xml"/><Relationship Id="rId7" Type="http://schemas.openxmlformats.org/officeDocument/2006/relationships/notesSlide" Target="../notesSlides/notesSlide64.xml"/><Relationship Id="rId12" Type="http://schemas.openxmlformats.org/officeDocument/2006/relationships/image" Target="../media/image190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9.png"/><Relationship Id="rId5" Type="http://schemas.openxmlformats.org/officeDocument/2006/relationships/tags" Target="../tags/tag238.xml"/><Relationship Id="rId10" Type="http://schemas.openxmlformats.org/officeDocument/2006/relationships/image" Target="../media/image188.png"/><Relationship Id="rId4" Type="http://schemas.openxmlformats.org/officeDocument/2006/relationships/tags" Target="../tags/tag237.xml"/><Relationship Id="rId9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tags" Target="../tags/tag245.xml"/><Relationship Id="rId7" Type="http://schemas.openxmlformats.org/officeDocument/2006/relationships/image" Target="../media/image195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7.png"/><Relationship Id="rId4" Type="http://schemas.openxmlformats.org/officeDocument/2006/relationships/tags" Target="../tags/tag246.xml"/><Relationship Id="rId9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tags" Target="../tags/tag249.xml"/><Relationship Id="rId7" Type="http://schemas.openxmlformats.org/officeDocument/2006/relationships/notesSlide" Target="../notesSlides/notesSlide68.xml"/><Relationship Id="rId12" Type="http://schemas.openxmlformats.org/officeDocument/2006/relationships/image" Target="../media/image202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1.png"/><Relationship Id="rId5" Type="http://schemas.openxmlformats.org/officeDocument/2006/relationships/tags" Target="../tags/tag251.xml"/><Relationship Id="rId10" Type="http://schemas.openxmlformats.org/officeDocument/2006/relationships/image" Target="../media/image200.png"/><Relationship Id="rId4" Type="http://schemas.openxmlformats.org/officeDocument/2006/relationships/tags" Target="../tags/tag250.xml"/><Relationship Id="rId9" Type="http://schemas.openxmlformats.org/officeDocument/2006/relationships/image" Target="../media/image1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1.xml"/><Relationship Id="rId7" Type="http://schemas.openxmlformats.org/officeDocument/2006/relationships/image" Target="../media/image1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9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198.png"/><Relationship Id="rId5" Type="http://schemas.openxmlformats.org/officeDocument/2006/relationships/image" Target="../media/image203.wmf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2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201.png"/><Relationship Id="rId5" Type="http://schemas.openxmlformats.org/officeDocument/2006/relationships/image" Target="../media/image204.wmf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tags" Target="../tags/tag258.xml"/><Relationship Id="rId7" Type="http://schemas.openxmlformats.org/officeDocument/2006/relationships/image" Target="../media/image201.pn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205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205.png"/><Relationship Id="rId5" Type="http://schemas.openxmlformats.org/officeDocument/2006/relationships/image" Target="../media/image207.wmf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tags" Target="../tags/tag263.xml"/><Relationship Id="rId7" Type="http://schemas.openxmlformats.org/officeDocument/2006/relationships/image" Target="../media/image208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notesSlide" Target="../notesSlides/notesSlide74.xml"/><Relationship Id="rId11" Type="http://schemas.openxmlformats.org/officeDocument/2006/relationships/image" Target="../media/image2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4.wmf"/><Relationship Id="rId4" Type="http://schemas.openxmlformats.org/officeDocument/2006/relationships/tags" Target="../tags/tag264.xml"/><Relationship Id="rId9" Type="http://schemas.openxmlformats.org/officeDocument/2006/relationships/image" Target="../media/image2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9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208.png"/><Relationship Id="rId5" Type="http://schemas.openxmlformats.org/officeDocument/2006/relationships/image" Target="../media/image212.wmf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4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image" Target="../media/image213.png"/><Relationship Id="rId5" Type="http://schemas.openxmlformats.org/officeDocument/2006/relationships/image" Target="../media/image212.wmf"/><Relationship Id="rId4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4.xml"/><Relationship Id="rId7" Type="http://schemas.openxmlformats.org/officeDocument/2006/relationships/image" Target="../media/image1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25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8.xml"/><Relationship Id="rId7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F4E2-8381-46A2-8A48-31D798F8ED3B}" type="slidenum">
              <a:rPr lang="en-US"/>
              <a:pPr/>
              <a:t>1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143000"/>
            <a:ext cx="8458200" cy="1905000"/>
          </a:xfrm>
        </p:spPr>
        <p:txBody>
          <a:bodyPr/>
          <a:lstStyle/>
          <a:p>
            <a:r>
              <a:rPr lang="en-US" dirty="0"/>
              <a:t>ME 233 Advanced Control II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Random Vector Sequences</a:t>
            </a:r>
            <a:endParaRPr lang="en-US" sz="32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400800" cy="1752600"/>
          </a:xfrm>
        </p:spPr>
        <p:txBody>
          <a:bodyPr/>
          <a:lstStyle/>
          <a:p>
            <a:r>
              <a:rPr lang="en-US" dirty="0"/>
              <a:t>(ME233 Class Notes pp. PR6-PR10)</a:t>
            </a: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83099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SY10ORIG"/>
              </a:rPr>
              <a:t>A</a:t>
            </a:r>
            <a:r>
              <a:rPr lang="en-US" dirty="0">
                <a:latin typeface="CMMI10"/>
              </a:rPr>
              <a:t>A</a:t>
            </a:r>
            <a:r>
              <a:rPr lang="en-US" dirty="0">
                <a:latin typeface="CMR10"/>
              </a:rPr>
              <a:t>A</a:t>
            </a:r>
            <a:r>
              <a:rPr lang="en-US" dirty="0">
                <a:latin typeface="CMMI7"/>
              </a:rPr>
              <a:t>A</a:t>
            </a:r>
            <a:r>
              <a:rPr lang="en-US" dirty="0">
                <a:latin typeface="LCMSS8"/>
              </a:rPr>
              <a:t>A</a:t>
            </a:r>
            <a:r>
              <a:rPr lang="en-US" dirty="0">
                <a:latin typeface="CMSY8"/>
              </a:rPr>
              <a:t>A</a:t>
            </a:r>
            <a:r>
              <a:rPr lang="en-US" dirty="0">
                <a:latin typeface="CMMI8"/>
              </a:rPr>
              <a:t>A</a:t>
            </a:r>
            <a:r>
              <a:rPr lang="en-US" dirty="0">
                <a:latin typeface="CMEX10"/>
              </a:rPr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10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Auto-covariance function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784388" name="Rectangle 4"/>
          <p:cNvSpPr>
            <a:spLocks noChangeArrowheads="1"/>
          </p:cNvSpPr>
          <p:nvPr/>
        </p:nvSpPr>
        <p:spPr bwMode="auto">
          <a:xfrm>
            <a:off x="533400" y="1143000"/>
            <a:ext cx="6949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>
                <a:latin typeface="Arial" charset="0"/>
              </a:rPr>
              <a:t>For WSS RVS, the auto-covariance is only</a:t>
            </a:r>
          </a:p>
          <a:p>
            <a:r>
              <a:rPr lang="en-US" sz="2800" i="0" dirty="0">
                <a:latin typeface="Arial" charset="0"/>
              </a:rPr>
              <a:t>a function of the correlation index </a:t>
            </a:r>
            <a:r>
              <a:rPr lang="en-US" sz="2800" dirty="0">
                <a:latin typeface="Century Schoolbook" pitchFamily="18" charset="0"/>
              </a:rPr>
              <a:t>j</a:t>
            </a:r>
          </a:p>
          <a:p>
            <a:endParaRPr lang="en-US" sz="2800" i="0" dirty="0">
              <a:latin typeface="Arial" charset="0"/>
            </a:endParaRPr>
          </a:p>
        </p:txBody>
      </p:sp>
      <p:sp>
        <p:nvSpPr>
          <p:cNvPr id="784389" name="Rectangle 5"/>
          <p:cNvSpPr>
            <a:spLocks noChangeArrowheads="1"/>
          </p:cNvSpPr>
          <p:nvPr/>
        </p:nvSpPr>
        <p:spPr bwMode="auto">
          <a:xfrm>
            <a:off x="533400" y="3962400"/>
            <a:ext cx="2560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for </a:t>
            </a:r>
            <a:r>
              <a:rPr lang="en-US" sz="2800" b="1">
                <a:latin typeface="Arial" charset="0"/>
              </a:rPr>
              <a:t>any</a:t>
            </a:r>
            <a:r>
              <a:rPr lang="en-US" sz="2800" i="0">
                <a:latin typeface="Arial" charset="0"/>
              </a:rPr>
              <a:t> index </a:t>
            </a:r>
            <a:r>
              <a:rPr lang="en-US" sz="2800">
                <a:latin typeface="Century Schoolbook" pitchFamily="18" charset="0"/>
              </a:rPr>
              <a:t>k</a:t>
            </a:r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51816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440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2667000"/>
            <a:ext cx="57277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 bwMode="auto">
          <a:xfrm>
            <a:off x="4800600" y="5029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11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function Z-transform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5240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own Arrow 10"/>
          <p:cNvSpPr/>
          <p:nvPr/>
        </p:nvSpPr>
        <p:spPr bwMode="auto">
          <a:xfrm>
            <a:off x="4191000" y="2743200"/>
            <a:ext cx="381000" cy="114300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62200" y="4495800"/>
            <a:ext cx="4334698" cy="616602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4953000" y="312420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Z-transform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12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function 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43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1447800"/>
            <a:ext cx="39830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79419" y="2895600"/>
            <a:ext cx="8108960" cy="1027456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1163" y="4267200"/>
            <a:ext cx="1359313" cy="291281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84166" y="4953000"/>
            <a:ext cx="7899465" cy="1008575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13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function Z-transform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24" name="Picture 2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05433" y="2743200"/>
            <a:ext cx="7109574" cy="955924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0386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096174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362200" y="1371600"/>
            <a:ext cx="4334698" cy="616602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941759" y="4648200"/>
            <a:ext cx="7236920" cy="730099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62200" y="5867400"/>
            <a:ext cx="1508756" cy="3810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A3D54-4A0E-4ACD-BD81-C80FDE85520A}" type="slidenum">
              <a:rPr lang="en-US"/>
              <a:pPr/>
              <a:t>14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Cross-covariance function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5412" name="Rectangle 4"/>
          <p:cNvSpPr>
            <a:spLocks noChangeArrowheads="1"/>
          </p:cNvSpPr>
          <p:nvPr/>
        </p:nvSpPr>
        <p:spPr bwMode="auto">
          <a:xfrm>
            <a:off x="533400" y="1057275"/>
            <a:ext cx="6753225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              and                 </a:t>
            </a:r>
          </a:p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  are two  </a:t>
            </a:r>
            <a:r>
              <a:rPr lang="en-US" sz="2800" b="1" i="0">
                <a:latin typeface="Arial" charset="0"/>
              </a:rPr>
              <a:t>WSS</a:t>
            </a:r>
            <a:r>
              <a:rPr lang="en-US" sz="2800" i="0">
                <a:latin typeface="Arial" charset="0"/>
              </a:rPr>
              <a:t> random vector sequences</a:t>
            </a:r>
          </a:p>
        </p:txBody>
      </p:sp>
      <p:sp>
        <p:nvSpPr>
          <p:cNvPr id="785413" name="Rectangle 5"/>
          <p:cNvSpPr>
            <a:spLocks noChangeArrowheads="1"/>
          </p:cNvSpPr>
          <p:nvPr/>
        </p:nvSpPr>
        <p:spPr bwMode="auto">
          <a:xfrm>
            <a:off x="533400" y="4267200"/>
            <a:ext cx="2560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for </a:t>
            </a:r>
            <a:r>
              <a:rPr lang="en-US" sz="2800" b="1">
                <a:latin typeface="Arial" charset="0"/>
              </a:rPr>
              <a:t>any</a:t>
            </a:r>
            <a:r>
              <a:rPr lang="en-US" sz="2800" i="0">
                <a:latin typeface="Arial" charset="0"/>
              </a:rPr>
              <a:t> index </a:t>
            </a:r>
            <a:r>
              <a:rPr lang="en-US" sz="2800">
                <a:latin typeface="Century Schoolbook" pitchFamily="18" charset="0"/>
              </a:rPr>
              <a:t>k</a:t>
            </a:r>
          </a:p>
        </p:txBody>
      </p:sp>
      <p:sp>
        <p:nvSpPr>
          <p:cNvPr id="785414" name="Rectangle 6"/>
          <p:cNvSpPr>
            <a:spLocks noChangeArrowheads="1"/>
          </p:cNvSpPr>
          <p:nvPr/>
        </p:nvSpPr>
        <p:spPr bwMode="auto">
          <a:xfrm>
            <a:off x="381000" y="5029200"/>
            <a:ext cx="208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Notice that: </a:t>
            </a:r>
          </a:p>
        </p:txBody>
      </p:sp>
      <p:sp>
        <p:nvSpPr>
          <p:cNvPr id="785415" name="Rectangle 7"/>
          <p:cNvSpPr>
            <a:spLocks noChangeArrowheads="1"/>
          </p:cNvSpPr>
          <p:nvPr/>
        </p:nvSpPr>
        <p:spPr bwMode="auto">
          <a:xfrm>
            <a:off x="1676400" y="2514600"/>
            <a:ext cx="69342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6" name="Rectangle 8"/>
          <p:cNvSpPr>
            <a:spLocks noChangeArrowheads="1"/>
          </p:cNvSpPr>
          <p:nvPr/>
        </p:nvSpPr>
        <p:spPr bwMode="auto">
          <a:xfrm>
            <a:off x="2819400" y="5181600"/>
            <a:ext cx="4648200" cy="1295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541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65475" y="5575300"/>
            <a:ext cx="3895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1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11430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1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1143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542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2971800"/>
            <a:ext cx="549275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3" grpId="0"/>
      <p:bldP spid="785414" grpId="0"/>
      <p:bldP spid="785415" grpId="0" animBg="1"/>
      <p:bldP spid="7854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15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function Z-transform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4191000" y="2743200"/>
            <a:ext cx="381000" cy="114300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395421" y="4495800"/>
            <a:ext cx="4268255" cy="616541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4953000" y="312420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Z-transform</a:t>
            </a: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18784" y="1447800"/>
            <a:ext cx="3917469" cy="6166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16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Cross-covariance function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18784" y="1447800"/>
            <a:ext cx="3917469" cy="61660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31962" y="2895600"/>
            <a:ext cx="8003873" cy="1027370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1163" y="4267200"/>
            <a:ext cx="1359313" cy="29128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18957" y="4953000"/>
            <a:ext cx="7829882" cy="1008488"/>
          </a:xfrm>
          <a:prstGeom prst="rect">
            <a:avLst/>
          </a:prstGeom>
          <a:noFill/>
          <a:ln/>
          <a:effectLst/>
        </p:spPr>
      </p:pic>
      <p:sp>
        <p:nvSpPr>
          <p:cNvPr id="14" name="Rectangle 13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17A9-056F-4064-82CD-8C4F338635AA}" type="slidenum">
              <a:rPr lang="en-US"/>
              <a:pPr/>
              <a:t>17</a:t>
            </a:fld>
            <a:endParaRPr lang="en-US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Auto-covariance function Z-transform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40552" y="2743200"/>
            <a:ext cx="7039335" cy="956001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85800" y="40386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096174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970137" y="4648200"/>
            <a:ext cx="7180163" cy="730157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78080" y="5867400"/>
            <a:ext cx="1476995" cy="38116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95421" y="1371600"/>
            <a:ext cx="4268255" cy="61654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C38F45-C662-45FA-BD6E-EDCC65C34A6E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Ergodicity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752600"/>
            <a:ext cx="83058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Arial" pitchFamily="34" charset="0"/>
              </a:rPr>
              <a:t>is </a:t>
            </a:r>
            <a:r>
              <a:rPr lang="en-US" b="1" dirty="0">
                <a:latin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</a:rPr>
              <a:t>ergodic</a:t>
            </a:r>
            <a:r>
              <a:rPr lang="en-US" dirty="0">
                <a:latin typeface="Arial" pitchFamily="34" charset="0"/>
              </a:rPr>
              <a:t> 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Arial" pitchFamily="34" charset="0"/>
              </a:rPr>
              <a:t>if its  ensemble average  =   time average </a:t>
            </a:r>
            <a:r>
              <a:rPr lang="en-US" sz="2400" dirty="0">
                <a:latin typeface="Arial" pitchFamily="34" charset="0"/>
              </a:rPr>
              <a:t>(constant)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endParaRPr lang="en-US" sz="3600" i="1" dirty="0">
              <a:latin typeface="Century Schoolbook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000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7200" y="939800"/>
            <a:ext cx="69949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 dirty="0">
                <a:latin typeface="Arial" pitchFamily="34" charset="0"/>
              </a:rPr>
              <a:t>A </a:t>
            </a:r>
            <a:r>
              <a:rPr lang="en-US" sz="2800" b="1" i="0" dirty="0">
                <a:latin typeface="Arial" pitchFamily="34" charset="0"/>
              </a:rPr>
              <a:t>Wide Sense Stationary  </a:t>
            </a:r>
            <a:r>
              <a:rPr lang="en-US" i="0" dirty="0">
                <a:latin typeface="Arial" pitchFamily="34" charset="0"/>
              </a:rPr>
              <a:t>random sequence</a:t>
            </a:r>
          </a:p>
        </p:txBody>
      </p:sp>
      <p:pic>
        <p:nvPicPr>
          <p:cNvPr id="67687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581400"/>
            <a:ext cx="331946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74963" y="4346575"/>
            <a:ext cx="5121275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Line 18"/>
          <p:cNvSpPr>
            <a:spLocks noChangeShapeType="1"/>
          </p:cNvSpPr>
          <p:nvPr/>
        </p:nvSpPr>
        <p:spPr bwMode="auto">
          <a:xfrm flipV="1">
            <a:off x="7315200" y="51054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5369" name="Text Box 19"/>
          <p:cNvSpPr txBox="1">
            <a:spLocks noChangeArrowheads="1"/>
          </p:cNvSpPr>
          <p:nvPr/>
        </p:nvSpPr>
        <p:spPr bwMode="auto">
          <a:xfrm>
            <a:off x="6156325" y="5908675"/>
            <a:ext cx="22605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sequence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370" name="Rectangle 21"/>
          <p:cNvSpPr>
            <a:spLocks noChangeArrowheads="1"/>
          </p:cNvSpPr>
          <p:nvPr/>
        </p:nvSpPr>
        <p:spPr bwMode="auto">
          <a:xfrm>
            <a:off x="685800" y="5638800"/>
            <a:ext cx="2457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with probability 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(almost surely)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 animBg="1"/>
      <p:bldP spid="15369" grpId="0"/>
      <p:bldP spid="153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94FDDA-2500-43EB-80B0-4BDD7529544E}" type="slidenum">
              <a:rPr lang="en-US"/>
              <a:pPr/>
              <a:t>19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Ergodicity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57200" y="939800"/>
            <a:ext cx="62937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 dirty="0">
                <a:latin typeface="Arial" pitchFamily="34" charset="0"/>
              </a:rPr>
              <a:t>For any </a:t>
            </a:r>
            <a:r>
              <a:rPr lang="en-US" sz="2800" b="1" i="0" dirty="0">
                <a:latin typeface="Arial" pitchFamily="34" charset="0"/>
              </a:rPr>
              <a:t>WSS </a:t>
            </a:r>
            <a:r>
              <a:rPr lang="en-US" sz="2800" b="1" i="0" dirty="0" err="1">
                <a:latin typeface="Arial" pitchFamily="34" charset="0"/>
              </a:rPr>
              <a:t>ergodic</a:t>
            </a:r>
            <a:r>
              <a:rPr lang="en-US" sz="2800" i="0" dirty="0">
                <a:latin typeface="Arial" pitchFamily="34" charset="0"/>
              </a:rPr>
              <a:t> </a:t>
            </a:r>
            <a:r>
              <a:rPr lang="en-US" i="0" dirty="0">
                <a:latin typeface="Arial" pitchFamily="34" charset="0"/>
              </a:rPr>
              <a:t>random sequence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609600" y="1676400"/>
            <a:ext cx="7694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0">
                <a:latin typeface="Arial" pitchFamily="34" charset="0"/>
              </a:rPr>
              <a:t>we can approximate the covariance as a “time average”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57200" y="2743200"/>
            <a:ext cx="1931255" cy="45231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143386" y="2743200"/>
            <a:ext cx="4043090" cy="513546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93057" y="3878262"/>
            <a:ext cx="6554887" cy="1083517"/>
          </a:xfrm>
          <a:prstGeom prst="rect">
            <a:avLst/>
          </a:prstGeom>
          <a:noFill/>
          <a:ln/>
          <a:effectLst/>
        </p:spPr>
      </p:pic>
      <p:pic>
        <p:nvPicPr>
          <p:cNvPr id="17417" name="Picture 2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81600" y="5562600"/>
            <a:ext cx="31702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8" name="Rectangle 23"/>
          <p:cNvSpPr>
            <a:spLocks noChangeArrowheads="1"/>
          </p:cNvSpPr>
          <p:nvPr/>
        </p:nvSpPr>
        <p:spPr bwMode="auto">
          <a:xfrm>
            <a:off x="685800" y="5638800"/>
            <a:ext cx="2457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with probability 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(almost surely)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172200" y="6248401"/>
            <a:ext cx="2514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sequence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endCxn id="17417" idx="2"/>
          </p:cNvCxnSpPr>
          <p:nvPr/>
        </p:nvCxnSpPr>
        <p:spPr bwMode="auto">
          <a:xfrm rot="16200000" flipV="1">
            <a:off x="6603604" y="6146403"/>
            <a:ext cx="341312" cy="15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21261-3A2F-46D0-923B-6CCFF01D3E5C}" type="slidenum">
              <a:rPr lang="en-US"/>
              <a:pPr/>
              <a:t>2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vector sequences</a:t>
            </a:r>
          </a:p>
          <a:p>
            <a:endParaRPr lang="en-US" dirty="0"/>
          </a:p>
          <a:p>
            <a:pPr lvl="1"/>
            <a:r>
              <a:rPr lang="en-US" dirty="0"/>
              <a:t>Mean, auto-covariance, cross-covariance</a:t>
            </a:r>
          </a:p>
          <a:p>
            <a:pPr lvl="1"/>
            <a:endParaRPr lang="en-US" dirty="0"/>
          </a:p>
          <a:p>
            <a:r>
              <a:rPr lang="en-US" dirty="0"/>
              <a:t>MIMO Linear Time Invariant Systems</a:t>
            </a:r>
          </a:p>
          <a:p>
            <a:endParaRPr lang="en-US" dirty="0"/>
          </a:p>
          <a:p>
            <a:r>
              <a:rPr lang="en-US" dirty="0"/>
              <a:t>State space systems driven by white noise</a:t>
            </a:r>
          </a:p>
          <a:p>
            <a:endParaRPr lang="en-US" dirty="0"/>
          </a:p>
          <a:p>
            <a:r>
              <a:rPr lang="en-US" dirty="0" err="1"/>
              <a:t>Lyapunov</a:t>
            </a:r>
            <a:r>
              <a:rPr lang="en-US" dirty="0"/>
              <a:t> equation for covariance propagation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71C4F8-8670-4260-9F6D-C9E67DF76A44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Power Spectral Density Function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77200" cy="38100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Arial" pitchFamily="34" charset="0"/>
              </a:rPr>
              <a:t>Fourier transform of the auto-covariance function:</a:t>
            </a:r>
            <a:endParaRPr lang="en-US" i="1" dirty="0">
              <a:latin typeface="Arial" pitchFamily="34" charset="0"/>
            </a:endParaRPr>
          </a:p>
          <a:p>
            <a:pPr marL="533400" indent="-533400" eaLnBrk="1" hangingPunct="1">
              <a:buFontTx/>
              <a:buNone/>
            </a:pPr>
            <a:endParaRPr lang="en-US" sz="3200" dirty="0"/>
          </a:p>
        </p:txBody>
      </p:sp>
      <p:pic>
        <p:nvPicPr>
          <p:cNvPr id="67073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1524000"/>
            <a:ext cx="6353175" cy="196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0736" name="Rectangle 16"/>
          <p:cNvSpPr>
            <a:spLocks noChangeArrowheads="1"/>
          </p:cNvSpPr>
          <p:nvPr/>
        </p:nvSpPr>
        <p:spPr bwMode="auto">
          <a:xfrm>
            <a:off x="685800" y="4191000"/>
            <a:ext cx="81534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0" dirty="0">
                <a:latin typeface="Arial" pitchFamily="34" charset="0"/>
              </a:rPr>
              <a:t>Note:</a:t>
            </a:r>
          </a:p>
          <a:p>
            <a:pPr>
              <a:lnSpc>
                <a:spcPct val="50000"/>
              </a:lnSpc>
            </a:pPr>
            <a:endParaRPr lang="en-US" sz="2800" b="1" i="0" dirty="0">
              <a:latin typeface="Arial" pitchFamily="34" charset="0"/>
            </a:endParaRPr>
          </a:p>
          <a:p>
            <a:r>
              <a:rPr lang="en-US" sz="2800" i="0" dirty="0">
                <a:latin typeface="Arial" pitchFamily="34" charset="0"/>
              </a:rPr>
              <a:t>The power spectral density function is periodic, with period</a:t>
            </a:r>
          </a:p>
        </p:txBody>
      </p:sp>
      <p:pic>
        <p:nvPicPr>
          <p:cNvPr id="670738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5410200"/>
            <a:ext cx="142081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905000" y="6019800"/>
            <a:ext cx="5124137" cy="480351"/>
          </a:xfrm>
          <a:prstGeom prst="rect">
            <a:avLst/>
          </a:prstGeom>
          <a:noFill/>
          <a:ln/>
          <a:effectLst/>
        </p:spPr>
      </p:pic>
      <p:sp>
        <p:nvSpPr>
          <p:cNvPr id="670742" name="Text Box 22"/>
          <p:cNvSpPr txBox="1">
            <a:spLocks noChangeArrowheads="1"/>
          </p:cNvSpPr>
          <p:nvPr/>
        </p:nvSpPr>
        <p:spPr bwMode="auto">
          <a:xfrm>
            <a:off x="5867400" y="4038600"/>
            <a:ext cx="255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l: correlation 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3657600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Complex-valued matrix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 flipH="1" flipV="1">
            <a:off x="1257300" y="2781300"/>
            <a:ext cx="1524000" cy="228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36" grpId="0"/>
      <p:bldP spid="67074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AC21AD-7B61-4241-AF00-81927FF827DF}" type="slidenum">
              <a:rPr lang="en-US"/>
              <a:pPr/>
              <a:t>21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Power Spectral Density Function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534400" cy="45720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>
                <a:latin typeface="Arial" pitchFamily="34" charset="0"/>
              </a:rPr>
              <a:t>Using the inverse Fourier  transform we obtain:</a:t>
            </a:r>
            <a:endParaRPr lang="en-US" i="1">
              <a:latin typeface="Arial" pitchFamily="34" charset="0"/>
            </a:endParaRPr>
          </a:p>
          <a:p>
            <a:pPr marL="533400" indent="-533400" eaLnBrk="1" hangingPunct="1">
              <a:buFontTx/>
              <a:buNone/>
            </a:pPr>
            <a:endParaRPr lang="en-US" sz="3200"/>
          </a:p>
        </p:txBody>
      </p:sp>
      <p:pic>
        <p:nvPicPr>
          <p:cNvPr id="3686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613" y="2362200"/>
            <a:ext cx="7469187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22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Power Spectral Density Function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686800" cy="54864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Arial" pitchFamily="34" charset="0"/>
              </a:rPr>
              <a:t>Properties of the power spectral density function: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buFontTx/>
              <a:buNone/>
            </a:pPr>
            <a:endParaRPr lang="en-US" sz="3200" dirty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37969" y="3124200"/>
            <a:ext cx="6364897" cy="469764"/>
          </a:xfrm>
          <a:prstGeom prst="rect">
            <a:avLst/>
          </a:prstGeom>
          <a:noFill/>
          <a:ln/>
          <a:effectLst/>
        </p:spPr>
      </p:pic>
      <p:pic>
        <p:nvPicPr>
          <p:cNvPr id="37894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334000"/>
            <a:ext cx="63023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457182" y="4419600"/>
            <a:ext cx="5069173" cy="413420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71600" y="1828800"/>
            <a:ext cx="3792644" cy="52603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Power Spectral Density Function</a:t>
            </a:r>
          </a:p>
        </p:txBody>
      </p:sp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85281" y="1371600"/>
            <a:ext cx="6689933" cy="526580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457200" y="22098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90575" y="2971800"/>
            <a:ext cx="8300424" cy="1109463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343400"/>
            <a:ext cx="1102127" cy="258523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3735" y="4876800"/>
            <a:ext cx="8467997" cy="1290853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137160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+mj-lt"/>
              </a:rPr>
              <a:t>1.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24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/>
              <a:t>Power Spectral Density Function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7800" y="1524000"/>
            <a:ext cx="6364897" cy="469764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457200" y="236220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</a:t>
            </a: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40496" y="2971800"/>
            <a:ext cx="8200584" cy="1044923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685800" y="4267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pic>
        <p:nvPicPr>
          <p:cNvPr id="15" name="Picture 1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0871" y="4343400"/>
            <a:ext cx="1102127" cy="258523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457200" y="137160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+mj-lt"/>
              </a:rPr>
              <a:t>2.</a:t>
            </a:r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4829" y="4876800"/>
            <a:ext cx="8486739" cy="1334992"/>
          </a:xfrm>
          <a:prstGeom prst="rect">
            <a:avLst/>
          </a:prstGeom>
          <a:noFill/>
          <a:ln/>
          <a:effectLst/>
        </p:spPr>
      </p:pic>
      <p:sp>
        <p:nvSpPr>
          <p:cNvPr id="20" name="Rectangle 19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41FF0-A375-44A3-9851-CB20BE5F83C3}" type="slidenum">
              <a:rPr lang="en-US"/>
              <a:pPr/>
              <a:t>25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/>
              <a:t>Power Spectral Density Function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686800" cy="54864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Arial" pitchFamily="34" charset="0"/>
              </a:rPr>
              <a:t>Properties of the power spectral density function: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r>
              <a:rPr lang="en-US" b="1" i="1" dirty="0">
                <a:latin typeface="Arial" pitchFamily="34" charset="0"/>
              </a:rPr>
              <a:t>(scalar case)</a:t>
            </a:r>
          </a:p>
          <a:p>
            <a:pPr marL="533400" indent="-533400" eaLnBrk="1" hangingPunct="1">
              <a:spcBef>
                <a:spcPct val="0"/>
              </a:spcBef>
              <a:buFontTx/>
              <a:buNone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endParaRPr lang="en-US" dirty="0">
              <a:latin typeface="Arial" pitchFamily="34" charset="0"/>
            </a:endParaRPr>
          </a:p>
          <a:p>
            <a:pPr marL="533400" indent="-533400" eaLnBrk="1" hangingPunct="1">
              <a:spcBef>
                <a:spcPct val="0"/>
              </a:spcBef>
              <a:buFontTx/>
              <a:buAutoNum type="arabicPeriod"/>
            </a:pPr>
            <a:r>
              <a:rPr lang="en-US" dirty="0">
                <a:latin typeface="Arial" pitchFamily="34" charset="0"/>
              </a:rPr>
              <a:t> </a:t>
            </a:r>
          </a:p>
          <a:p>
            <a:pPr marL="533400" indent="-533400" eaLnBrk="1" hangingPunct="1">
              <a:buFontTx/>
              <a:buNone/>
            </a:pPr>
            <a:endParaRPr lang="en-US" sz="3200" dirty="0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600200" y="3429000"/>
            <a:ext cx="5745295" cy="413437"/>
          </a:xfrm>
          <a:prstGeom prst="rect">
            <a:avLst/>
          </a:prstGeom>
          <a:noFill/>
          <a:ln/>
          <a:effectLst/>
        </p:spPr>
      </p:pic>
      <p:pic>
        <p:nvPicPr>
          <p:cNvPr id="37894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5715000"/>
            <a:ext cx="63023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00200" y="4800600"/>
            <a:ext cx="50879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00200" y="2133600"/>
            <a:ext cx="37734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26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White noise vector sequence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>
                <a:latin typeface="Arial" charset="0"/>
              </a:rPr>
              <a:t>A </a:t>
            </a:r>
            <a:r>
              <a:rPr lang="en-US" b="1" i="0" dirty="0">
                <a:latin typeface="Arial" charset="0"/>
              </a:rPr>
              <a:t>WSS</a:t>
            </a:r>
            <a:r>
              <a:rPr lang="en-US" i="0" dirty="0">
                <a:latin typeface="Arial" charset="0"/>
              </a:rPr>
              <a:t> random vector sequence                                      </a:t>
            </a:r>
            <a:r>
              <a:rPr lang="en-US" b="1" i="0" dirty="0">
                <a:latin typeface="Arial" charset="0"/>
              </a:rPr>
              <a:t>is white</a:t>
            </a:r>
            <a:r>
              <a:rPr lang="en-US" i="0" dirty="0">
                <a:latin typeface="Arial" charset="0"/>
              </a:rPr>
              <a:t> if:</a:t>
            </a: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533400" y="27432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where</a:t>
            </a: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7465" name="Rectangle 9"/>
          <p:cNvSpPr>
            <a:spLocks noChangeArrowheads="1"/>
          </p:cNvSpPr>
          <p:nvPr/>
        </p:nvSpPr>
        <p:spPr bwMode="auto">
          <a:xfrm>
            <a:off x="2438400" y="1676400"/>
            <a:ext cx="42672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74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" y="3429000"/>
            <a:ext cx="438308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74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67000" y="2057400"/>
            <a:ext cx="36242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33400" y="6019800"/>
            <a:ext cx="3244856" cy="56927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33400" y="4953000"/>
            <a:ext cx="4516620" cy="512347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6172200" y="5029200"/>
            <a:ext cx="2765475" cy="34945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27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White noise vector sequence</a:t>
            </a: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170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>
                <a:latin typeface="Arial" charset="0"/>
              </a:rPr>
              <a:t>Given the white WSS random sequence</a:t>
            </a: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457200" y="1676400"/>
            <a:ext cx="7328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with</a:t>
            </a: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7467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2133600"/>
            <a:ext cx="36242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33400" y="3124200"/>
            <a:ext cx="64972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Its  power spectral density (Fourier transform)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600200" y="3886200"/>
            <a:ext cx="5896070" cy="994884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>
          <a:xfrm>
            <a:off x="609600" y="502920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533400">
              <a:spcBef>
                <a:spcPct val="20000"/>
              </a:spcBef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is</a:t>
            </a:r>
            <a:endParaRPr lang="en-US" sz="3200" i="0" kern="0" dirty="0">
              <a:solidFill>
                <a:srgbClr val="000000"/>
              </a:solidFill>
              <a:latin typeface="Helvetica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514600" y="5943600"/>
            <a:ext cx="3455404" cy="431504"/>
          </a:xfrm>
          <a:prstGeom prst="rect">
            <a:avLst/>
          </a:prstGeom>
          <a:noFill/>
          <a:ln/>
          <a:effectLst/>
        </p:spPr>
      </p:pic>
      <p:sp>
        <p:nvSpPr>
          <p:cNvPr id="24" name="Rectangle 23"/>
          <p:cNvSpPr/>
          <p:nvPr/>
        </p:nvSpPr>
        <p:spPr bwMode="auto">
          <a:xfrm>
            <a:off x="1905000" y="5486400"/>
            <a:ext cx="4495800" cy="11430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BF967C-D9AE-4123-94A7-FBF180B9079C}" type="slidenum">
              <a:rPr lang="en-US"/>
              <a:pPr/>
              <a:t>28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/>
              <a:t>White noise illustration (scalar case)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7772400" cy="5105400"/>
          </a:xfrm>
        </p:spPr>
        <p:txBody>
          <a:bodyPr/>
          <a:lstStyle/>
          <a:p>
            <a:pPr eaLnBrk="1" hangingPunct="1"/>
            <a:r>
              <a:rPr lang="en-US" dirty="0"/>
              <a:t>zero-mean white noise</a:t>
            </a:r>
          </a:p>
        </p:txBody>
      </p:sp>
      <p:pic>
        <p:nvPicPr>
          <p:cNvPr id="78029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2209800"/>
            <a:ext cx="52578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0302" name="Rectangle 14"/>
          <p:cNvSpPr>
            <a:spLocks noChangeArrowheads="1"/>
          </p:cNvSpPr>
          <p:nvPr/>
        </p:nvSpPr>
        <p:spPr bwMode="auto">
          <a:xfrm>
            <a:off x="5334000" y="1906588"/>
            <a:ext cx="4038600" cy="1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latin typeface="Monospaced"/>
              </a:rPr>
              <a:t>Matlab commands:</a:t>
            </a:r>
          </a:p>
          <a:p>
            <a:endParaRPr lang="en-US" b="1" i="0" dirty="0">
              <a:solidFill>
                <a:srgbClr val="000000"/>
              </a:solidFill>
              <a:latin typeface="Monospaced"/>
            </a:endParaRPr>
          </a:p>
          <a:p>
            <a:pPr>
              <a:lnSpc>
                <a:spcPct val="130000"/>
              </a:lnSpc>
            </a:pPr>
            <a:r>
              <a:rPr lang="en-US" sz="2800" b="1" i="0" dirty="0">
                <a:solidFill>
                  <a:srgbClr val="FF0000"/>
                </a:solidFill>
                <a:latin typeface="Monospaced"/>
              </a:rPr>
              <a:t>w = </a:t>
            </a:r>
            <a:r>
              <a:rPr lang="en-US" sz="2800" b="1" i="0" dirty="0" err="1">
                <a:solidFill>
                  <a:srgbClr val="FF0000"/>
                </a:solidFill>
                <a:latin typeface="Monospaced"/>
              </a:rPr>
              <a:t>randn</a:t>
            </a:r>
            <a:r>
              <a:rPr lang="en-US" sz="2800" b="1" i="0" dirty="0">
                <a:solidFill>
                  <a:srgbClr val="FF0000"/>
                </a:solidFill>
                <a:latin typeface="Monospaced"/>
              </a:rPr>
              <a:t>(N,1); </a:t>
            </a:r>
            <a:endParaRPr lang="en-US" sz="2800" b="1" i="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80306" name="Rectangle 18"/>
          <p:cNvSpPr>
            <a:spLocks noChangeArrowheads="1"/>
          </p:cNvSpPr>
          <p:nvPr/>
        </p:nvSpPr>
        <p:spPr bwMode="auto">
          <a:xfrm>
            <a:off x="762000" y="6096000"/>
            <a:ext cx="26781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0">
                <a:latin typeface="Helvetica" pitchFamily="34" charset="0"/>
              </a:rPr>
              <a:t>first 20 samples</a:t>
            </a:r>
          </a:p>
        </p:txBody>
      </p:sp>
      <p:pic>
        <p:nvPicPr>
          <p:cNvPr id="20488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143000"/>
            <a:ext cx="9779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5200" y="2665413"/>
            <a:ext cx="863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8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3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5C23-7189-42B4-8F92-AB0E392E9DF9}" type="slidenum">
              <a:rPr lang="en-US"/>
              <a:pPr/>
              <a:t>29</a:t>
            </a:fld>
            <a:endParaRPr lang="en-US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09700"/>
            <a:ext cx="8458200" cy="25527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dirty="0">
                <a:latin typeface="Arial" charset="0"/>
              </a:rPr>
              <a:t>Let                              with</a:t>
            </a:r>
          </a:p>
          <a:p>
            <a:pPr marL="533400" indent="-533400">
              <a:buFontTx/>
              <a:buNone/>
            </a:pPr>
            <a:endParaRPr lang="en-US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dirty="0"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Arial" charset="0"/>
              </a:rPr>
              <a:t>be the pulse response of an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asymptotically stable</a:t>
            </a:r>
            <a:r>
              <a:rPr lang="en-US" dirty="0">
                <a:latin typeface="Arial" charset="0"/>
              </a:rPr>
              <a:t> MIMO LTI system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76157" y="1447800"/>
            <a:ext cx="2248285" cy="457201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914707" y="1447800"/>
            <a:ext cx="2362585" cy="40005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53406" y="5105400"/>
            <a:ext cx="6282708" cy="1040757"/>
          </a:xfrm>
          <a:prstGeom prst="rect">
            <a:avLst/>
          </a:prstGeom>
          <a:noFill/>
          <a:ln/>
          <a:effectLst/>
        </p:spPr>
      </p:pic>
      <p:sp>
        <p:nvSpPr>
          <p:cNvPr id="819213" name="Rectangle 13"/>
          <p:cNvSpPr>
            <a:spLocks noChangeArrowheads="1"/>
          </p:cNvSpPr>
          <p:nvPr/>
        </p:nvSpPr>
        <p:spPr bwMode="auto">
          <a:xfrm>
            <a:off x="457200" y="4495800"/>
            <a:ext cx="2857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 dirty="0">
                <a:latin typeface="Arial" charset="0"/>
              </a:rPr>
              <a:t>Transfer function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261014-F125-4404-B338-F8D5E41BA7D2}" type="slidenum">
              <a:rPr lang="en-US"/>
              <a:pPr/>
              <a:t>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vector sequences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Arial" pitchFamily="34" charset="0"/>
              </a:rPr>
              <a:t>A two-sided random vector sequence is a collection of random vectors </a:t>
            </a:r>
          </a:p>
          <a:p>
            <a:pPr eaLnBrk="1" hangingPunct="1">
              <a:buFontTx/>
              <a:buNone/>
            </a:pPr>
            <a:endParaRPr lang="en-US" sz="3200" dirty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324600" y="5943600"/>
            <a:ext cx="1714503" cy="380621"/>
          </a:xfrm>
          <a:prstGeom prst="rect">
            <a:avLst/>
          </a:prstGeom>
          <a:noFill/>
          <a:ln/>
          <a:effectLst/>
        </p:spPr>
      </p:pic>
      <p:sp>
        <p:nvSpPr>
          <p:cNvPr id="770059" name="Rectangle 11"/>
          <p:cNvSpPr>
            <a:spLocks noChangeArrowheads="1"/>
          </p:cNvSpPr>
          <p:nvPr/>
        </p:nvSpPr>
        <p:spPr bwMode="auto">
          <a:xfrm>
            <a:off x="609600" y="5943600"/>
            <a:ext cx="557688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>
                <a:latin typeface="Arial" pitchFamily="34" charset="0"/>
              </a:rPr>
              <a:t>defined over the same probability space</a:t>
            </a:r>
          </a:p>
        </p:txBody>
      </p:sp>
      <p:pic>
        <p:nvPicPr>
          <p:cNvPr id="77006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2514600"/>
            <a:ext cx="1981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2514600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33925" y="25146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68" name="Picture 2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96000" y="25146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0" name="Picture 2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62200" y="35814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2" name="Picture 2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733800" y="3581400"/>
            <a:ext cx="104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74" name="Picture 26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57800" y="3581400"/>
            <a:ext cx="800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0075" name="Rectangle 27"/>
          <p:cNvSpPr>
            <a:spLocks noChangeArrowheads="1"/>
          </p:cNvSpPr>
          <p:nvPr/>
        </p:nvSpPr>
        <p:spPr bwMode="auto">
          <a:xfrm>
            <a:off x="609600" y="5181600"/>
            <a:ext cx="716253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0" dirty="0">
                <a:latin typeface="Arial" pitchFamily="34" charset="0"/>
              </a:rPr>
              <a:t>each                                    is itself a random vector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657538" y="5181600"/>
            <a:ext cx="1980823" cy="3806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9" grpId="0"/>
      <p:bldP spid="7700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88A6-7799-4F5C-AA22-4D4B99F86E91}" type="slidenum">
              <a:rPr lang="en-US"/>
              <a:pPr/>
              <a:t>30</a:t>
            </a:fld>
            <a:endParaRPr lang="en-US"/>
          </a:p>
        </p:txBody>
      </p:sp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88484" name="Rectangle 4"/>
          <p:cNvSpPr>
            <a:spLocks noChangeArrowheads="1"/>
          </p:cNvSpPr>
          <p:nvPr/>
        </p:nvSpPr>
        <p:spPr bwMode="auto">
          <a:xfrm>
            <a:off x="304800" y="1066800"/>
            <a:ext cx="493553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 dirty="0">
                <a:latin typeface="Arial" charset="0"/>
              </a:rPr>
              <a:t>Let                              be WSS</a:t>
            </a:r>
          </a:p>
        </p:txBody>
      </p:sp>
      <p:pic>
        <p:nvPicPr>
          <p:cNvPr id="78848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400" y="1143000"/>
            <a:ext cx="2019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964559" y="3124200"/>
            <a:ext cx="4951354" cy="1065316"/>
          </a:xfrm>
          <a:prstGeom prst="rect">
            <a:avLst/>
          </a:prstGeom>
          <a:noFill/>
          <a:ln/>
          <a:effectLst/>
        </p:spPr>
      </p:pic>
      <p:sp>
        <p:nvSpPr>
          <p:cNvPr id="788496" name="Rectangle 16"/>
          <p:cNvSpPr>
            <a:spLocks noChangeArrowheads="1"/>
          </p:cNvSpPr>
          <p:nvPr/>
        </p:nvSpPr>
        <p:spPr bwMode="auto">
          <a:xfrm>
            <a:off x="3351213" y="6075362"/>
            <a:ext cx="2318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>
                <a:latin typeface="Arial" charset="0"/>
              </a:rPr>
              <a:t>is also WSS  </a:t>
            </a:r>
          </a:p>
        </p:txBody>
      </p:sp>
      <p:pic>
        <p:nvPicPr>
          <p:cNvPr id="788497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6151562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984069" y="4627562"/>
            <a:ext cx="2509859" cy="424989"/>
          </a:xfrm>
          <a:prstGeom prst="rect">
            <a:avLst/>
          </a:prstGeom>
          <a:noFill/>
          <a:ln/>
          <a:effectLst/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1000" y="2133600"/>
            <a:ext cx="6324167" cy="5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 dirty="0">
                <a:latin typeface="Arial" charset="0"/>
              </a:rPr>
              <a:t>The forced response (zero initial state)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85800" y="5943600"/>
            <a:ext cx="4876800" cy="762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96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87FEA-0BEE-44EA-952D-C4215C2BDBBC}" type="slidenum">
              <a:rPr lang="en-US"/>
              <a:pPr/>
              <a:t>31</a:t>
            </a:fld>
            <a:endParaRPr lang="en-US"/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36611" name="Rectangle 3"/>
          <p:cNvSpPr>
            <a:spLocks noChangeArrowheads="1"/>
          </p:cNvSpPr>
          <p:nvPr/>
        </p:nvSpPr>
        <p:spPr bwMode="auto">
          <a:xfrm>
            <a:off x="304800" y="1066800"/>
            <a:ext cx="493553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 be WSS</a:t>
            </a:r>
          </a:p>
        </p:txBody>
      </p:sp>
      <p:pic>
        <p:nvPicPr>
          <p:cNvPr id="8366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1219200"/>
            <a:ext cx="2019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88369" y="2382838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836617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95475" y="4826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6618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65775" y="48006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Group 18"/>
          <p:cNvGrpSpPr/>
          <p:nvPr/>
        </p:nvGrpSpPr>
        <p:grpSpPr>
          <a:xfrm>
            <a:off x="2514600" y="5105400"/>
            <a:ext cx="4267200" cy="1066800"/>
            <a:chOff x="2514600" y="5105400"/>
            <a:chExt cx="4267200" cy="1066800"/>
          </a:xfrm>
        </p:grpSpPr>
        <p:pic>
          <p:nvPicPr>
            <p:cNvPr id="18" name="Picture 17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5" name="Rectangle 14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D13-BFB7-49CE-919E-1C08BD936FD0}" type="slidenum">
              <a:rPr lang="en-US"/>
              <a:pPr/>
              <a:t>32</a:t>
            </a:fld>
            <a:endParaRPr lang="en-US"/>
          </a:p>
        </p:txBody>
      </p:sp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0531" name="Rectangle 3"/>
          <p:cNvSpPr>
            <a:spLocks noChangeArrowheads="1"/>
          </p:cNvSpPr>
          <p:nvPr/>
        </p:nvSpPr>
        <p:spPr bwMode="auto">
          <a:xfrm>
            <a:off x="533400" y="1057275"/>
            <a:ext cx="2657475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We will assume</a:t>
            </a:r>
          </a:p>
          <a:p>
            <a:pPr>
              <a:lnSpc>
                <a:spcPct val="110000"/>
              </a:lnSpc>
            </a:pPr>
            <a:endParaRPr lang="en-US" sz="2800" i="0">
              <a:latin typeface="Arial" charset="0"/>
            </a:endParaRPr>
          </a:p>
          <a:p>
            <a:pPr>
              <a:lnSpc>
                <a:spcPct val="110000"/>
              </a:lnSpc>
            </a:pPr>
            <a:endParaRPr lang="en-US" sz="2800" i="0">
              <a:latin typeface="Arial" charset="0"/>
            </a:endParaRPr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3657600" y="2133600"/>
            <a:ext cx="2914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is zero mean, I.e.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0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2209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0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3581400"/>
            <a:ext cx="3683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0535" name="Rectangle 7"/>
          <p:cNvSpPr>
            <a:spLocks noChangeArrowheads="1"/>
          </p:cNvSpPr>
          <p:nvPr/>
        </p:nvSpPr>
        <p:spPr bwMode="auto">
          <a:xfrm>
            <a:off x="381000" y="4876800"/>
            <a:ext cx="83824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 dirty="0">
                <a:latin typeface="Arial" charset="0"/>
              </a:rPr>
              <a:t>Thus, the forced response output is also zero mean</a:t>
            </a:r>
          </a:p>
        </p:txBody>
      </p:sp>
      <p:pic>
        <p:nvPicPr>
          <p:cNvPr id="790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5867400"/>
            <a:ext cx="37211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5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AF358-2837-440C-975E-258222BE35C8}" type="slidenum">
              <a:rPr lang="en-US"/>
              <a:pPr/>
              <a:t>33</a:t>
            </a:fld>
            <a:endParaRPr lang="en-US"/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1556" name="Rectangle 4"/>
          <p:cNvSpPr>
            <a:spLocks noChangeArrowheads="1"/>
          </p:cNvSpPr>
          <p:nvPr/>
        </p:nvSpPr>
        <p:spPr bwMode="auto">
          <a:xfrm>
            <a:off x="533400" y="1057275"/>
            <a:ext cx="51323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   WSS</a:t>
            </a:r>
          </a:p>
        </p:txBody>
      </p:sp>
      <p:sp>
        <p:nvSpPr>
          <p:cNvPr id="791557" name="Rectangle 5"/>
          <p:cNvSpPr>
            <a:spLocks noChangeArrowheads="1"/>
          </p:cNvSpPr>
          <p:nvPr/>
        </p:nvSpPr>
        <p:spPr bwMode="auto">
          <a:xfrm>
            <a:off x="381000" y="38862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155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1600" y="11430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59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76475" y="21590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46775" y="21336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1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574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1562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181600" y="45720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6629400" y="4572000"/>
            <a:ext cx="2395655" cy="355600"/>
          </a:xfrm>
          <a:prstGeom prst="rect">
            <a:avLst/>
          </a:prstGeom>
          <a:noFill/>
          <a:ln/>
          <a:effectLst/>
        </p:spPr>
      </p:pic>
      <p:grpSp>
        <p:nvGrpSpPr>
          <p:cNvPr id="15" name="Group 14"/>
          <p:cNvGrpSpPr/>
          <p:nvPr/>
        </p:nvGrpSpPr>
        <p:grpSpPr>
          <a:xfrm>
            <a:off x="2514600" y="2362200"/>
            <a:ext cx="4267200" cy="1066800"/>
            <a:chOff x="2514600" y="5105400"/>
            <a:chExt cx="4267200" cy="1066800"/>
          </a:xfrm>
        </p:grpSpPr>
        <p:pic>
          <p:nvPicPr>
            <p:cNvPr id="16" name="Picture 15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" name="Rectangle 17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2514600" y="5105400"/>
            <a:ext cx="4267200" cy="1066800"/>
            <a:chOff x="2514600" y="5105400"/>
            <a:chExt cx="4267200" cy="1066800"/>
          </a:xfrm>
        </p:grpSpPr>
        <p:pic>
          <p:nvPicPr>
            <p:cNvPr id="26" name="Picture 25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350300" y="5410200"/>
              <a:ext cx="655229" cy="47238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3" name="Rectangle 22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0EED-256A-4D31-8765-CAB2ADB730DA}" type="slidenum">
              <a:rPr lang="en-US"/>
              <a:pPr/>
              <a:t>34</a:t>
            </a:fld>
            <a:endParaRPr lang="en-US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09800"/>
            <a:ext cx="8534400" cy="44196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b="1" i="1" dirty="0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4572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1524000" y="838200"/>
            <a:ext cx="64770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9463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2438400"/>
            <a:ext cx="1498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37058" y="2206625"/>
            <a:ext cx="3890469" cy="837060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60191" y="911225"/>
            <a:ext cx="5696688" cy="106812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26414" y="3403600"/>
            <a:ext cx="6426234" cy="3299911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D020-0123-4953-95A6-6EA0F407E5C0}" type="slidenum">
              <a:rPr lang="en-US"/>
              <a:pPr/>
              <a:t>35</a:t>
            </a:fld>
            <a:endParaRPr lang="en-US"/>
          </a:p>
        </p:txBody>
      </p:sp>
      <p:pic>
        <p:nvPicPr>
          <p:cNvPr id="79257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6013" y="2209800"/>
            <a:ext cx="4370387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 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457200" y="5486400"/>
            <a:ext cx="3201431" cy="400540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2283510" y="3733760"/>
            <a:ext cx="1421030" cy="453546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71644" y="6096000"/>
            <a:ext cx="3342961" cy="481695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5257800" y="5486400"/>
            <a:ext cx="3199773" cy="400332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550379" y="3809960"/>
            <a:ext cx="1440492" cy="453335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5269067" y="6099175"/>
            <a:ext cx="3357252" cy="481735"/>
          </a:xfrm>
          <a:prstGeom prst="rect">
            <a:avLst/>
          </a:prstGeom>
          <a:noFill/>
          <a:ln/>
          <a:effectLst/>
        </p:spPr>
      </p:pic>
      <p:grpSp>
        <p:nvGrpSpPr>
          <p:cNvPr id="30" name="Group 29"/>
          <p:cNvGrpSpPr/>
          <p:nvPr/>
        </p:nvGrpSpPr>
        <p:grpSpPr bwMode="auto">
          <a:xfrm>
            <a:off x="2514600" y="3960772"/>
            <a:ext cx="4267200" cy="1066800"/>
            <a:chOff x="2514600" y="3960773"/>
            <a:chExt cx="4267200" cy="1066800"/>
          </a:xfrm>
        </p:grpSpPr>
        <p:pic>
          <p:nvPicPr>
            <p:cNvPr id="28" name="Picture 27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4151491" y="4265572"/>
              <a:ext cx="1052848" cy="43596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4" name="Rectangle 13"/>
            <p:cNvSpPr/>
            <p:nvPr/>
          </p:nvSpPr>
          <p:spPr bwMode="auto">
            <a:xfrm>
              <a:off x="4038600" y="3960773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5146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52578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3" name="Picture 3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133600" y="2057361"/>
            <a:ext cx="1257584" cy="476739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791200" y="2057400"/>
            <a:ext cx="1256934" cy="476493"/>
          </a:xfrm>
          <a:prstGeom prst="rect">
            <a:avLst/>
          </a:prstGeom>
          <a:noFill/>
          <a:ln/>
          <a:effectLst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pic>
        <p:nvPicPr>
          <p:cNvPr id="21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371600" y="1066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3085-B2E0-4D64-98DC-B26391DB5751}" type="slidenum">
              <a:rPr lang="en-US"/>
              <a:pPr/>
              <a:t>36</a:t>
            </a:fld>
            <a:endParaRPr lang="en-US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5652" name="Rectangle 4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sp>
        <p:nvSpPr>
          <p:cNvPr id="795653" name="Rectangle 5"/>
          <p:cNvSpPr>
            <a:spLocks noChangeArrowheads="1"/>
          </p:cNvSpPr>
          <p:nvPr/>
        </p:nvSpPr>
        <p:spPr bwMode="auto">
          <a:xfrm>
            <a:off x="381000" y="40386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pic>
        <p:nvPicPr>
          <p:cNvPr id="79565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1600" y="11430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24088" y="21209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94388" y="2095500"/>
            <a:ext cx="857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5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566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71800" y="4724400"/>
            <a:ext cx="12430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04800" y="4800600"/>
            <a:ext cx="2407121" cy="355566"/>
          </a:xfrm>
          <a:prstGeom prst="rect">
            <a:avLst/>
          </a:prstGeom>
          <a:noFill/>
          <a:ln/>
          <a:effectLst/>
        </p:spPr>
      </p:pic>
      <p:grpSp>
        <p:nvGrpSpPr>
          <p:cNvPr id="15" name="Group 14"/>
          <p:cNvGrpSpPr/>
          <p:nvPr/>
        </p:nvGrpSpPr>
        <p:grpSpPr>
          <a:xfrm>
            <a:off x="2514600" y="2514600"/>
            <a:ext cx="4267200" cy="1066800"/>
            <a:chOff x="2514600" y="5105400"/>
            <a:chExt cx="4267200" cy="1066800"/>
          </a:xfrm>
        </p:grpSpPr>
        <p:pic>
          <p:nvPicPr>
            <p:cNvPr id="17" name="Picture 16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4296074" y="5410200"/>
              <a:ext cx="763683" cy="47191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" name="Rectangle 17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3352800" y="5105400"/>
            <a:ext cx="4267200" cy="1066800"/>
            <a:chOff x="2514600" y="5105400"/>
            <a:chExt cx="4267200" cy="1066800"/>
          </a:xfrm>
        </p:grpSpPr>
        <p:pic>
          <p:nvPicPr>
            <p:cNvPr id="22" name="Picture 21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350300" y="5410200"/>
              <a:ext cx="655229" cy="47238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3" name="Rectangle 22"/>
            <p:cNvSpPr/>
            <p:nvPr/>
          </p:nvSpPr>
          <p:spPr bwMode="auto">
            <a:xfrm>
              <a:off x="4038600" y="5105400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25146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257800" y="5638800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0EED-256A-4D31-8765-CAB2ADB730DA}" type="slidenum">
              <a:rPr lang="en-US"/>
              <a:pPr/>
              <a:t>37</a:t>
            </a:fld>
            <a:endParaRPr lang="en-US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>
                <a:latin typeface="Arial" charset="0"/>
              </a:rPr>
              <a:t>Proof:</a:t>
            </a:r>
            <a:endParaRPr lang="en-US" b="1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4572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1524000" y="838200"/>
            <a:ext cx="64770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9463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2438400"/>
            <a:ext cx="1498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37058" y="2206625"/>
            <a:ext cx="3890469" cy="837060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47289" y="911225"/>
            <a:ext cx="5722491" cy="1069180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08844" y="3403600"/>
            <a:ext cx="6461373" cy="3303159"/>
          </a:xfrm>
          <a:prstGeom prst="rect">
            <a:avLst/>
          </a:prstGeom>
          <a:noFill/>
          <a:ln/>
          <a:effectLst/>
        </p:spPr>
      </p:pic>
      <p:sp>
        <p:nvSpPr>
          <p:cNvPr id="14" name="Rectangle 13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D020-0123-4953-95A6-6EA0F407E5C0}" type="slidenum">
              <a:rPr lang="en-US"/>
              <a:pPr/>
              <a:t>38</a:t>
            </a:fld>
            <a:endParaRPr lang="en-US"/>
          </a:p>
        </p:txBody>
      </p:sp>
      <p:pic>
        <p:nvPicPr>
          <p:cNvPr id="79257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6013" y="2209800"/>
            <a:ext cx="4370387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 </a:t>
            </a:r>
            <a:endParaRPr lang="en-US" i="1">
              <a:latin typeface="Century Schoolbook" pitchFamily="18" charset="0"/>
            </a:endParaRP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457356" y="5486400"/>
            <a:ext cx="3201117" cy="400500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2273444" y="3733760"/>
            <a:ext cx="1441161" cy="453546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64638" y="6096000"/>
            <a:ext cx="3356973" cy="481695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5249797" y="5486400"/>
            <a:ext cx="3215778" cy="383974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550379" y="3809960"/>
            <a:ext cx="1440492" cy="434397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5261622" y="6099175"/>
            <a:ext cx="3372143" cy="481735"/>
          </a:xfrm>
          <a:prstGeom prst="rect">
            <a:avLst/>
          </a:prstGeom>
          <a:noFill/>
          <a:ln/>
          <a:effectLst/>
        </p:spPr>
      </p:pic>
      <p:grpSp>
        <p:nvGrpSpPr>
          <p:cNvPr id="28" name="Group 27"/>
          <p:cNvGrpSpPr/>
          <p:nvPr/>
        </p:nvGrpSpPr>
        <p:grpSpPr bwMode="auto">
          <a:xfrm>
            <a:off x="2514600" y="3960772"/>
            <a:ext cx="4267200" cy="1066800"/>
            <a:chOff x="2514600" y="3960773"/>
            <a:chExt cx="4267200" cy="1066800"/>
          </a:xfrm>
        </p:grpSpPr>
        <p:pic>
          <p:nvPicPr>
            <p:cNvPr id="25" name="Picture 24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4151491" y="4265572"/>
              <a:ext cx="1052848" cy="43596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4" name="Rectangle 13"/>
            <p:cNvSpPr/>
            <p:nvPr/>
          </p:nvSpPr>
          <p:spPr bwMode="auto">
            <a:xfrm>
              <a:off x="4038600" y="3960773"/>
              <a:ext cx="1219200" cy="10668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5146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5257800" y="4494173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133598" y="2057361"/>
            <a:ext cx="1257587" cy="476740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781485" y="2057400"/>
            <a:ext cx="1276362" cy="457068"/>
          </a:xfrm>
          <a:prstGeom prst="rect">
            <a:avLst/>
          </a:prstGeom>
          <a:noFill/>
          <a:ln/>
          <a:effectLst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3400" y="1057275"/>
            <a:ext cx="48371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i="0">
                <a:latin typeface="Arial" charset="0"/>
              </a:rPr>
              <a:t>Let                             be WSS</a:t>
            </a:r>
          </a:p>
        </p:txBody>
      </p:sp>
      <p:pic>
        <p:nvPicPr>
          <p:cNvPr id="21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371600" y="1066800"/>
            <a:ext cx="236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CD72-BEC7-4F16-B0E3-F4E9120C0EE8}" type="slidenum">
              <a:rPr lang="en-US"/>
              <a:pPr/>
              <a:t>39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3429000"/>
            <a:ext cx="8610600" cy="12954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This is a consequence of the fact that</a:t>
            </a:r>
          </a:p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1676400" y="1600200"/>
            <a:ext cx="6096000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858852" y="1828800"/>
            <a:ext cx="3846983" cy="552782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657363" y="4800600"/>
            <a:ext cx="3829274" cy="61664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8B753E-B3DE-4891-A072-C43B17984F5D}" type="slidenum">
              <a:rPr lang="en-US"/>
              <a:pPr/>
              <a:t>4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vector sequences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Arial" pitchFamily="34" charset="0"/>
              </a:rPr>
              <a:t>We either will use</a:t>
            </a: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/>
          </a:p>
          <a:p>
            <a:pPr eaLnBrk="1" hangingPunct="1"/>
            <a:endParaRPr lang="en-US" sz="3200" dirty="0"/>
          </a:p>
          <a:p>
            <a:pPr eaLnBrk="1" hangingPunct="1">
              <a:buFontTx/>
              <a:buNone/>
            </a:pPr>
            <a:endParaRPr lang="en-US" sz="3200" dirty="0"/>
          </a:p>
        </p:txBody>
      </p:sp>
      <p:sp>
        <p:nvSpPr>
          <p:cNvPr id="618515" name="Rectangle 19"/>
          <p:cNvSpPr>
            <a:spLocks noChangeArrowheads="1"/>
          </p:cNvSpPr>
          <p:nvPr/>
        </p:nvSpPr>
        <p:spPr bwMode="auto">
          <a:xfrm>
            <a:off x="685800" y="4038600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>
                <a:latin typeface="Arial" pitchFamily="34" charset="0"/>
              </a:rPr>
              <a:t>to denote the two-sided random vector sequence.</a:t>
            </a:r>
          </a:p>
        </p:txBody>
      </p:sp>
      <p:pic>
        <p:nvPicPr>
          <p:cNvPr id="618534" name="Picture 3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2438400"/>
            <a:ext cx="376555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943031" y="5867400"/>
            <a:ext cx="2819786" cy="380620"/>
          </a:xfrm>
          <a:prstGeom prst="rect">
            <a:avLst/>
          </a:prstGeom>
          <a:noFill/>
          <a:ln/>
          <a:effectLst/>
        </p:spPr>
      </p:pic>
      <p:pic>
        <p:nvPicPr>
          <p:cNvPr id="618537" name="Picture 4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1800" y="2362200"/>
            <a:ext cx="1435100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4876800"/>
            <a:ext cx="7620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553200" y="3124200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Shorthand</a:t>
            </a:r>
          </a:p>
          <a:p>
            <a:r>
              <a:rPr lang="en-US" dirty="0"/>
              <a:t>(sloppy) notation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25146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or</a:t>
            </a: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685800" y="4800600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0" dirty="0">
                <a:latin typeface="Arial" pitchFamily="34" charset="0"/>
              </a:rPr>
              <a:t>Each element              of the sequence is a random vector: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88620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 pitchFamily="34" charset="0"/>
                <a:cs typeface="Arial" pitchFamily="34" charset="0"/>
              </a:rPr>
              <a:t>Define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40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645822" y="1143000"/>
            <a:ext cx="3850769" cy="553326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32927" y="3962400"/>
            <a:ext cx="1124652" cy="26380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45455" y="2362200"/>
            <a:ext cx="8227338" cy="111948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275318" y="4724400"/>
            <a:ext cx="6629714" cy="1814407"/>
          </a:xfrm>
          <a:prstGeom prst="rect">
            <a:avLst/>
          </a:prstGeom>
          <a:noFill/>
          <a:ln/>
          <a:effectLst/>
        </p:spPr>
      </p:pic>
      <p:sp>
        <p:nvSpPr>
          <p:cNvPr id="12" name="Rectangle 11"/>
          <p:cNvSpPr/>
          <p:nvPr/>
        </p:nvSpPr>
        <p:spPr bwMode="auto">
          <a:xfrm>
            <a:off x="8610600" y="6324600"/>
            <a:ext cx="304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41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3048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0773" name="Rectangle 5"/>
          <p:cNvSpPr>
            <a:spLocks noChangeArrowheads="1"/>
          </p:cNvSpPr>
          <p:nvPr/>
        </p:nvSpPr>
        <p:spPr bwMode="auto">
          <a:xfrm>
            <a:off x="1066800" y="3810000"/>
            <a:ext cx="7010400" cy="12954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96331" y="1447800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602614" y="4191000"/>
            <a:ext cx="5988862" cy="51350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2" grpId="0"/>
      <p:bldP spid="80077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42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99666" y="1066800"/>
            <a:ext cx="5994758" cy="514006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35706" y="2362200"/>
            <a:ext cx="6521305" cy="326065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43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MIMO Linear Time Invariant Systems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If</a:t>
            </a: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304800" y="2971800"/>
            <a:ext cx="1095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Then: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0773" name="Rectangle 5"/>
          <p:cNvSpPr>
            <a:spLocks noChangeArrowheads="1"/>
          </p:cNvSpPr>
          <p:nvPr/>
        </p:nvSpPr>
        <p:spPr bwMode="auto">
          <a:xfrm>
            <a:off x="1066800" y="3810000"/>
            <a:ext cx="7010400" cy="12954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96331" y="1447800"/>
            <a:ext cx="4951337" cy="1065312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81655" y="4191000"/>
            <a:ext cx="6430784" cy="51252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2" grpId="0"/>
      <p:bldP spid="80077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MIMO Linear Time Invariant Systems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3274-B410-4E86-A672-2FF3FA78CB7C}" type="slidenum">
              <a:rPr lang="en-US"/>
              <a:pPr/>
              <a:t>44</a:t>
            </a:fld>
            <a:endParaRPr 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191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b="1" dirty="0">
                <a:latin typeface="Arial" charset="0"/>
              </a:rPr>
              <a:t>Proof:</a:t>
            </a: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378681" y="1066800"/>
            <a:ext cx="6436730" cy="512996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46646" y="2492439"/>
            <a:ext cx="5408995" cy="463782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838200" y="3352800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Let</a:t>
            </a:r>
            <a:r>
              <a:rPr lang="en-US" dirty="0"/>
              <a:t> z = </a:t>
            </a:r>
            <a:r>
              <a:rPr lang="en-US" dirty="0" err="1"/>
              <a:t>e</a:t>
            </a:r>
            <a:r>
              <a:rPr lang="en-US" baseline="30000" dirty="0" err="1"/>
              <a:t>j</a:t>
            </a:r>
            <a:r>
              <a:rPr lang="el-GR" baseline="30000" dirty="0"/>
              <a:t>ω</a:t>
            </a:r>
            <a:endParaRPr lang="en-US" baseline="30000" dirty="0"/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770462" y="4168892"/>
            <a:ext cx="6593675" cy="464238"/>
          </a:xfrm>
          <a:prstGeom prst="rect">
            <a:avLst/>
          </a:prstGeom>
          <a:noFill/>
          <a:ln/>
          <a:effectLst/>
        </p:spPr>
      </p:pic>
      <p:cxnSp>
        <p:nvCxnSpPr>
          <p:cNvPr id="18" name="Straight Arrow Connector 17"/>
          <p:cNvCxnSpPr/>
          <p:nvPr/>
        </p:nvCxnSpPr>
        <p:spPr bwMode="auto">
          <a:xfrm flipV="1">
            <a:off x="220980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562961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15200" y="4800600"/>
            <a:ext cx="76200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3" name="Picture 2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19823" y="5791200"/>
            <a:ext cx="1447523" cy="436517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896642" y="5791200"/>
            <a:ext cx="1428707" cy="455996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030062" y="5791200"/>
            <a:ext cx="1450374" cy="45644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928E2-4FC2-45C5-A349-26B1ED4A7A75}" type="slidenum">
              <a:rPr lang="en-US"/>
              <a:pPr/>
              <a:t>45</a:t>
            </a:fld>
            <a:endParaRPr lang="en-US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Next Topic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causal LTI systems driven by uncorrelated random vector sequences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State-space</a:t>
            </a:r>
          </a:p>
          <a:p>
            <a:endParaRPr lang="en-US" dirty="0"/>
          </a:p>
          <a:p>
            <a:r>
              <a:rPr lang="en-US" dirty="0"/>
              <a:t>No WSS assumption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2667000" y="2057400"/>
            <a:ext cx="533400" cy="304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200400" y="2286000"/>
            <a:ext cx="2861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Similar to “white”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Definition in 2 slides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066800" y="1981200"/>
            <a:ext cx="20574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3105-67D7-4985-BEF0-74466B6F1E5E}" type="slidenum">
              <a:rPr lang="en-US"/>
              <a:pPr/>
              <a:t>46</a:t>
            </a:fld>
            <a:endParaRPr lang="en-US"/>
          </a:p>
        </p:txBody>
      </p:sp>
      <p:pic>
        <p:nvPicPr>
          <p:cNvPr id="80385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350" y="5197475"/>
            <a:ext cx="8470900" cy="127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84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order statistics of a random sequence</a:t>
            </a:r>
          </a:p>
        </p:txBody>
      </p:sp>
      <p:sp>
        <p:nvSpPr>
          <p:cNvPr id="803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2590800"/>
            <a:ext cx="8305800" cy="457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 dirty="0">
                <a:latin typeface="Arial" charset="0"/>
              </a:rPr>
              <a:t>Expected value or mean of </a:t>
            </a:r>
            <a:r>
              <a:rPr lang="en-US" sz="2400" i="1" dirty="0">
                <a:latin typeface="Century Schoolbook" pitchFamily="18" charset="0"/>
              </a:rPr>
              <a:t>X(k), </a:t>
            </a:r>
          </a:p>
          <a:p>
            <a:pPr>
              <a:buFontTx/>
              <a:buNone/>
            </a:pPr>
            <a:endParaRPr lang="en-US" sz="2400" b="1" dirty="0">
              <a:latin typeface="Arial" charset="0"/>
            </a:endParaRPr>
          </a:p>
          <a:p>
            <a:pPr>
              <a:buFontTx/>
              <a:buNone/>
            </a:pPr>
            <a:endParaRPr lang="en-US" sz="2000" dirty="0">
              <a:latin typeface="Arial" charset="0"/>
            </a:endParaRPr>
          </a:p>
          <a:p>
            <a:pPr>
              <a:buFontTx/>
              <a:buNone/>
            </a:pPr>
            <a:endParaRPr lang="en-US" sz="1800" dirty="0">
              <a:latin typeface="Arial" charset="0"/>
            </a:endParaRPr>
          </a:p>
          <a:p>
            <a:endParaRPr lang="en-US" sz="1800" dirty="0"/>
          </a:p>
          <a:p>
            <a:pPr lvl="4"/>
            <a:endParaRPr lang="en-US" sz="18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803845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3581400"/>
            <a:ext cx="350996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846" name="Rectangle 6"/>
          <p:cNvSpPr>
            <a:spLocks noChangeArrowheads="1"/>
          </p:cNvSpPr>
          <p:nvPr/>
        </p:nvSpPr>
        <p:spPr bwMode="auto">
          <a:xfrm>
            <a:off x="457200" y="9906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We now consider one-sided random sequence</a:t>
            </a:r>
          </a:p>
        </p:txBody>
      </p:sp>
      <p:sp>
        <p:nvSpPr>
          <p:cNvPr id="803847" name="Rectangle 7"/>
          <p:cNvSpPr>
            <a:spLocks noChangeArrowheads="1"/>
          </p:cNvSpPr>
          <p:nvPr/>
        </p:nvSpPr>
        <p:spPr bwMode="auto">
          <a:xfrm>
            <a:off x="381000" y="4343400"/>
            <a:ext cx="45989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0">
                <a:latin typeface="Arial" charset="0"/>
              </a:rPr>
              <a:t>Auto-covariance function: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03848" name="Line 8"/>
          <p:cNvSpPr>
            <a:spLocks noChangeShapeType="1"/>
          </p:cNvSpPr>
          <p:nvPr/>
        </p:nvSpPr>
        <p:spPr bwMode="auto">
          <a:xfrm>
            <a:off x="2819400" y="6477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>
            <a:off x="5181600" y="6477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3850" name="Line 10"/>
          <p:cNvSpPr>
            <a:spLocks noChangeShapeType="1"/>
          </p:cNvSpPr>
          <p:nvPr/>
        </p:nvSpPr>
        <p:spPr bwMode="auto">
          <a:xfrm>
            <a:off x="1600200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03851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2350" y="1752600"/>
            <a:ext cx="2019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 bwMode="auto">
          <a:xfrm>
            <a:off x="2971800" y="1447800"/>
            <a:ext cx="1295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876800" y="2286000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44" grpId="0" build="p"/>
      <p:bldP spid="803847" grpId="0"/>
      <p:bldP spid="803848" grpId="0" animBg="1"/>
      <p:bldP spid="803849" grpId="0" animBg="1"/>
      <p:bldP spid="80385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1DD5-04B9-4F07-AF89-6A83DC64D904}" type="slidenum">
              <a:rPr lang="en-US"/>
              <a:pPr/>
              <a:t>47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dirty="0"/>
              <a:t>Uncorrelated random vector sequence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endParaRPr lang="en-US" i="1">
              <a:latin typeface="Arial" charset="0"/>
            </a:endParaRPr>
          </a:p>
          <a:p>
            <a:pPr marL="533400" indent="-533400">
              <a:buFontTx/>
              <a:buNone/>
            </a:pPr>
            <a:endParaRPr lang="en-US" sz="3200"/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381000" y="990600"/>
            <a:ext cx="8534400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i="0" dirty="0">
                <a:latin typeface="Arial" charset="0"/>
              </a:rPr>
              <a:t>A random vector sequence                                  is </a:t>
            </a:r>
            <a:r>
              <a:rPr lang="en-US" b="1" i="0" dirty="0">
                <a:latin typeface="Arial" charset="0"/>
              </a:rPr>
              <a:t>uncorrelated </a:t>
            </a:r>
            <a:r>
              <a:rPr lang="en-US" i="0" dirty="0">
                <a:latin typeface="Arial" charset="0"/>
              </a:rPr>
              <a:t>if:</a:t>
            </a:r>
          </a:p>
          <a:p>
            <a:pPr marL="457200" indent="-457200"/>
            <a:endParaRPr lang="en-US" i="0" dirty="0">
              <a:latin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arenR"/>
            </a:pPr>
            <a:endParaRPr lang="en-US" i="0" dirty="0">
              <a:latin typeface="Arial" charset="0"/>
            </a:endParaRPr>
          </a:p>
          <a:p>
            <a:pPr marL="457200" indent="-457200"/>
            <a:endParaRPr lang="en-US" sz="2800" i="0" dirty="0"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533400" y="3048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Arial" charset="0"/>
              </a:rPr>
              <a:t>where</a:t>
            </a:r>
          </a:p>
        </p:txBody>
      </p:sp>
      <p:pic>
        <p:nvPicPr>
          <p:cNvPr id="78746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990600"/>
            <a:ext cx="2476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7465" name="Rectangle 9"/>
          <p:cNvSpPr>
            <a:spLocks noChangeArrowheads="1"/>
          </p:cNvSpPr>
          <p:nvPr/>
        </p:nvSpPr>
        <p:spPr bwMode="auto">
          <a:xfrm>
            <a:off x="2057400" y="1828800"/>
            <a:ext cx="4876800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874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1" y="3782668"/>
            <a:ext cx="3505200" cy="80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173640" y="2209800"/>
            <a:ext cx="4610982" cy="43605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22531" y="6129092"/>
            <a:ext cx="3535505" cy="425208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33400" y="5051750"/>
            <a:ext cx="4082161" cy="394284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029200"/>
            <a:ext cx="3184493" cy="3494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5AF5-F1E0-4B63-A9B3-F7030E79E891}" type="slidenum">
              <a:rPr lang="en-US"/>
              <a:pPr/>
              <a:t>48</a:t>
            </a:fld>
            <a:endParaRPr lang="en-US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Subtracting the mean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</a:t>
            </a:r>
          </a:p>
        </p:txBody>
      </p:sp>
      <p:pic>
        <p:nvPicPr>
          <p:cNvPr id="8233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5257800"/>
            <a:ext cx="68580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3305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1263" y="2590800"/>
            <a:ext cx="4181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3308" name="Rectangle 12"/>
          <p:cNvSpPr>
            <a:spLocks noChangeArrowheads="1"/>
          </p:cNvSpPr>
          <p:nvPr/>
        </p:nvSpPr>
        <p:spPr bwMode="auto">
          <a:xfrm>
            <a:off x="457200" y="3962400"/>
            <a:ext cx="27590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0">
                <a:latin typeface="Arial" charset="0"/>
              </a:rPr>
              <a:t>Auto-covariance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0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02B3-D3C2-4E7C-87DC-3EB94FD13B93}" type="slidenum">
              <a:rPr lang="en-US"/>
              <a:pPr/>
              <a:t>49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space systems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2209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/>
              <a:t>Consider a LTI system driven by an uncorrelated RVS:</a:t>
            </a:r>
          </a:p>
        </p:txBody>
      </p:sp>
      <p:pic>
        <p:nvPicPr>
          <p:cNvPr id="82433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4419600"/>
            <a:ext cx="20113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5486400"/>
            <a:ext cx="20113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36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47800" y="4495800"/>
            <a:ext cx="197326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85838" y="1779588"/>
            <a:ext cx="6156325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8B753E-B3DE-4891-A072-C43B17984F5D}" type="slidenum">
              <a:rPr lang="en-US"/>
              <a:pPr/>
              <a:t>5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vector sequences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667000"/>
          </a:xfrm>
        </p:spPr>
        <p:txBody>
          <a:bodyPr/>
          <a:lstStyle/>
          <a:p>
            <a:pPr indent="0" eaLnBrk="1" hangingPunct="1">
              <a:buFontTx/>
              <a:buNone/>
            </a:pPr>
            <a:r>
              <a:rPr lang="en-US" sz="3200" dirty="0">
                <a:latin typeface="Arial" pitchFamily="34" charset="0"/>
              </a:rPr>
              <a:t>A </a:t>
            </a:r>
            <a:r>
              <a:rPr lang="en-US" sz="3200" b="1" i="1" u="sng" dirty="0">
                <a:latin typeface="Arial" pitchFamily="34" charset="0"/>
              </a:rPr>
              <a:t>sample sequence</a:t>
            </a:r>
            <a:r>
              <a:rPr lang="en-US" sz="3200" dirty="0">
                <a:latin typeface="Arial" pitchFamily="34" charset="0"/>
              </a:rPr>
              <a:t> </a:t>
            </a:r>
          </a:p>
          <a:p>
            <a:pPr indent="0" eaLnBrk="1" hangingPunct="1">
              <a:buFontTx/>
              <a:buNone/>
            </a:pPr>
            <a:r>
              <a:rPr lang="en-US" sz="3200" dirty="0">
                <a:latin typeface="Arial" pitchFamily="34" charset="0"/>
              </a:rPr>
              <a:t>corresponds to the value of </a:t>
            </a:r>
          </a:p>
          <a:p>
            <a:pPr indent="0" eaLnBrk="1" hangingPunct="1">
              <a:buFontTx/>
              <a:buNone/>
            </a:pPr>
            <a:endParaRPr lang="en-US" sz="3200" b="1" i="1" u="sng" dirty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endParaRPr lang="en-US" sz="3200" b="1" i="1" u="sng" dirty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endParaRPr lang="en-US" sz="3200" dirty="0">
              <a:latin typeface="Arial" pitchFamily="34" charset="0"/>
            </a:endParaRPr>
          </a:p>
          <a:p>
            <a:pPr indent="0" eaLnBrk="1" hangingPunct="1">
              <a:buFontTx/>
              <a:buNone/>
            </a:pPr>
            <a:r>
              <a:rPr lang="en-US" sz="3200" dirty="0">
                <a:latin typeface="Arial" pitchFamily="34" charset="0"/>
              </a:rPr>
              <a:t>obtained after performing an experiment</a:t>
            </a: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/>
          </a:p>
          <a:p>
            <a:pPr eaLnBrk="1" hangingPunct="1"/>
            <a:endParaRPr lang="en-US" sz="3200" dirty="0"/>
          </a:p>
          <a:p>
            <a:pPr eaLnBrk="1" hangingPunct="1">
              <a:buFontTx/>
              <a:buNone/>
            </a:pPr>
            <a:endParaRPr lang="en-US" sz="3200" dirty="0"/>
          </a:p>
        </p:txBody>
      </p:sp>
      <p:pic>
        <p:nvPicPr>
          <p:cNvPr id="6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36492" y="3886200"/>
            <a:ext cx="6781357" cy="4512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9C846-5EDA-43E8-9519-882027BBDE0D}" type="slidenum">
              <a:rPr lang="en-US"/>
              <a:pPr/>
              <a:t>50</a:t>
            </a:fld>
            <a:endParaRPr lang="en-US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space systems</a:t>
            </a:r>
          </a:p>
        </p:txBody>
      </p:sp>
      <p:sp>
        <p:nvSpPr>
          <p:cNvPr id="825348" name="Rectangle 4"/>
          <p:cNvSpPr>
            <a:spLocks noChangeArrowheads="1"/>
          </p:cNvSpPr>
          <p:nvPr/>
        </p:nvSpPr>
        <p:spPr bwMode="auto">
          <a:xfrm>
            <a:off x="647700" y="12192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dirty="0">
                <a:latin typeface="Century Schoolbook" pitchFamily="18" charset="0"/>
              </a:rPr>
              <a:t>W(k)</a:t>
            </a:r>
            <a:r>
              <a:rPr lang="en-US" i="0" dirty="0">
                <a:latin typeface="Helvetica" pitchFamily="34" charset="0"/>
              </a:rPr>
              <a:t>   is an uncorrelated RVS</a:t>
            </a:r>
          </a:p>
        </p:txBody>
      </p:sp>
      <p:pic>
        <p:nvPicPr>
          <p:cNvPr id="82535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27432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5359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8200" y="3962400"/>
            <a:ext cx="4495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914400" y="5867400"/>
            <a:ext cx="7480492" cy="58543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1981200"/>
            <a:ext cx="39290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E15A1-52E7-4E16-9268-E7E79285BA32}" type="slidenum">
              <a:rPr lang="en-US"/>
              <a:pPr/>
              <a:t>51</a:t>
            </a:fld>
            <a:endParaRPr lang="en-US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space systems</a:t>
            </a:r>
          </a:p>
        </p:txBody>
      </p:sp>
      <p:sp>
        <p:nvSpPr>
          <p:cNvPr id="805891" name="Rectangle 3"/>
          <p:cNvSpPr>
            <a:spLocks noChangeArrowheads="1"/>
          </p:cNvSpPr>
          <p:nvPr/>
        </p:nvSpPr>
        <p:spPr bwMode="auto">
          <a:xfrm>
            <a:off x="647700" y="26670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State Initial Conditions (IC):</a:t>
            </a:r>
          </a:p>
        </p:txBody>
      </p:sp>
      <p:pic>
        <p:nvPicPr>
          <p:cNvPr id="80589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1219200"/>
            <a:ext cx="6156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915825" y="3810000"/>
            <a:ext cx="3702058" cy="444248"/>
          </a:xfrm>
          <a:prstGeom prst="rect">
            <a:avLst/>
          </a:prstGeom>
          <a:noFill/>
          <a:ln/>
          <a:effectLst/>
        </p:spPr>
      </p:pic>
      <p:pic>
        <p:nvPicPr>
          <p:cNvPr id="80589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4648200"/>
            <a:ext cx="596741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66800" y="5715000"/>
            <a:ext cx="5948200" cy="6352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EE77-DF17-459E-B6D8-EC4B041990AF}" type="slidenum">
              <a:rPr lang="en-US"/>
              <a:pPr/>
              <a:t>52</a:t>
            </a:fld>
            <a:endParaRPr lang="en-US"/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 of the mean</a:t>
            </a:r>
          </a:p>
        </p:txBody>
      </p:sp>
      <p:sp>
        <p:nvSpPr>
          <p:cNvPr id="807939" name="Rectangle 3"/>
          <p:cNvSpPr>
            <a:spLocks noChangeArrowheads="1"/>
          </p:cNvSpPr>
          <p:nvPr/>
        </p:nvSpPr>
        <p:spPr bwMode="auto">
          <a:xfrm>
            <a:off x="647700" y="3200400"/>
            <a:ext cx="7848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Taking expectations on the equations above:</a:t>
            </a:r>
          </a:p>
        </p:txBody>
      </p:sp>
      <p:pic>
        <p:nvPicPr>
          <p:cNvPr id="8079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1447800"/>
            <a:ext cx="6156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794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8550" y="4419600"/>
            <a:ext cx="694690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87E7-1A92-4B5A-820C-88A630F06755}" type="slidenum">
              <a:rPr lang="en-US"/>
              <a:pPr/>
              <a:t>53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space systems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42900" y="38100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Where now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685800" y="914400"/>
            <a:ext cx="4710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Subtracting the means we obtain,</a:t>
            </a:r>
          </a:p>
        </p:txBody>
      </p:sp>
      <p:pic>
        <p:nvPicPr>
          <p:cNvPr id="82637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4419600"/>
            <a:ext cx="215106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637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334000"/>
            <a:ext cx="20923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637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0" y="1752600"/>
            <a:ext cx="6156325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87E7-1A92-4B5A-820C-88A630F06755}" type="slidenum">
              <a:rPr lang="en-US"/>
              <a:pPr/>
              <a:t>54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Causality in cross-covariance</a:t>
            </a:r>
          </a:p>
        </p:txBody>
      </p:sp>
      <p:pic>
        <p:nvPicPr>
          <p:cNvPr id="18" name="Picture 17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01164" y="1143000"/>
            <a:ext cx="4112672" cy="509970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286546" y="1219200"/>
            <a:ext cx="2174412" cy="382238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533400" y="205740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Proof: </a:t>
            </a:r>
            <a:r>
              <a:rPr lang="en-US" i="0" dirty="0">
                <a:latin typeface="Arial" pitchFamily="34" charset="0"/>
                <a:cs typeface="Arial" pitchFamily="34" charset="0"/>
              </a:rPr>
              <a:t>(by induction on </a:t>
            </a:r>
            <a:r>
              <a:rPr lang="en-US" dirty="0">
                <a:latin typeface="Century" pitchFamily="18" charset="0"/>
                <a:cs typeface="Arial" pitchFamily="34" charset="0"/>
              </a:rPr>
              <a:t>k</a:t>
            </a:r>
            <a:r>
              <a:rPr lang="en-US" i="0" dirty="0">
                <a:latin typeface="Arial" pitchFamily="34" charset="0"/>
                <a:cs typeface="Arial" pitchFamily="34" charset="0"/>
              </a:rPr>
              <a:t>)</a:t>
            </a:r>
            <a:endParaRPr lang="en-US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2667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0" u="sng" dirty="0">
                <a:latin typeface="Arial" pitchFamily="34" charset="0"/>
                <a:cs typeface="Arial" pitchFamily="34" charset="0"/>
              </a:rPr>
              <a:t>Base case, </a:t>
            </a:r>
            <a:r>
              <a:rPr lang="en-US" u="sng" dirty="0">
                <a:latin typeface="Century" pitchFamily="18" charset="0"/>
                <a:cs typeface="Arial" pitchFamily="34" charset="0"/>
              </a:rPr>
              <a:t>k=0</a:t>
            </a:r>
            <a:r>
              <a:rPr lang="en-US" dirty="0">
                <a:latin typeface="Century" pitchFamily="18" charset="0"/>
                <a:cs typeface="Arial" pitchFamily="34" charset="0"/>
              </a:rPr>
              <a:t> </a:t>
            </a:r>
            <a:r>
              <a:rPr lang="en-US" i="0" dirty="0">
                <a:latin typeface="Arial" pitchFamily="34" charset="0"/>
                <a:cs typeface="Arial" pitchFamily="34" charset="0"/>
              </a:rPr>
              <a:t>: trivial by assumptions on system</a:t>
            </a:r>
          </a:p>
          <a:p>
            <a:pPr marL="457200" indent="-457200">
              <a:buFont typeface="+mj-lt"/>
              <a:buAutoNum type="arabicPeriod"/>
            </a:pPr>
            <a:endParaRPr lang="en-US" i="0" u="sng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0" u="sng" dirty="0">
                <a:latin typeface="Arial" pitchFamily="34" charset="0"/>
                <a:cs typeface="Arial" pitchFamily="34" charset="0"/>
              </a:rPr>
              <a:t>Case </a:t>
            </a:r>
            <a:r>
              <a:rPr lang="en-US" u="sng" dirty="0">
                <a:latin typeface="Century" pitchFamily="18" charset="0"/>
                <a:cs typeface="Arial" pitchFamily="34" charset="0"/>
              </a:rPr>
              <a:t>k&gt;0</a:t>
            </a:r>
            <a:r>
              <a:rPr lang="en-US" i="0" dirty="0">
                <a:latin typeface="Arial" pitchFamily="34" charset="0"/>
                <a:cs typeface="Arial" pitchFamily="34" charset="0"/>
              </a:rPr>
              <a:t> :</a:t>
            </a:r>
            <a:endParaRPr lang="en-US" i="0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35434" y="4038600"/>
            <a:ext cx="8549331" cy="398968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078114" y="4800600"/>
            <a:ext cx="4303897" cy="892497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078672" y="6019800"/>
            <a:ext cx="460093" cy="215324"/>
          </a:xfrm>
          <a:prstGeom prst="rect">
            <a:avLst/>
          </a:prstGeom>
          <a:noFill/>
          <a:ln/>
          <a:effectLst/>
        </p:spPr>
      </p:pic>
      <p:sp>
        <p:nvSpPr>
          <p:cNvPr id="27" name="TextBox 26"/>
          <p:cNvSpPr txBox="1"/>
          <p:nvPr/>
        </p:nvSpPr>
        <p:spPr>
          <a:xfrm>
            <a:off x="5486400" y="5943600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(by induction hypothesis)</a:t>
            </a: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657600" y="5276123"/>
            <a:ext cx="3754525" cy="515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7467600" y="48768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B1-F321-4DA4-BB6D-F403E3AC0D15}" type="slidenum">
              <a:rPr lang="en-US"/>
              <a:pPr/>
              <a:t>55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Covariance propagation</a:t>
            </a:r>
          </a:p>
        </p:txBody>
      </p:sp>
      <p:sp>
        <p:nvSpPr>
          <p:cNvPr id="808963" name="Rectangle 3"/>
          <p:cNvSpPr>
            <a:spLocks noChangeArrowheads="1"/>
          </p:cNvSpPr>
          <p:nvPr/>
        </p:nvSpPr>
        <p:spPr bwMode="auto">
          <a:xfrm>
            <a:off x="342900" y="26670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Notice that:</a:t>
            </a:r>
          </a:p>
        </p:txBody>
      </p:sp>
      <p:pic>
        <p:nvPicPr>
          <p:cNvPr id="8089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713" y="4038600"/>
            <a:ext cx="86645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6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1676400"/>
            <a:ext cx="61563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48382-2B8F-4ACC-A5E9-E5E1DEAB0F3C}" type="slidenum">
              <a:rPr lang="en-US"/>
              <a:pPr/>
              <a:t>56</a:t>
            </a:fld>
            <a:endParaRPr lang="en-US"/>
          </a:p>
        </p:txBody>
      </p:sp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Covariance propagation</a:t>
            </a:r>
          </a:p>
        </p:txBody>
      </p:sp>
      <p:sp>
        <p:nvSpPr>
          <p:cNvPr id="827395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Taking expectations to:</a:t>
            </a:r>
          </a:p>
        </p:txBody>
      </p:sp>
      <p:pic>
        <p:nvPicPr>
          <p:cNvPr id="82740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8" y="2057400"/>
            <a:ext cx="7742237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740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3429000"/>
            <a:ext cx="245110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403" name="AutoShape 11"/>
          <p:cNvSpPr>
            <a:spLocks/>
          </p:cNvSpPr>
          <p:nvPr/>
        </p:nvSpPr>
        <p:spPr bwMode="auto">
          <a:xfrm rot="5400000">
            <a:off x="2209800" y="990600"/>
            <a:ext cx="533400" cy="3886200"/>
          </a:xfrm>
          <a:prstGeom prst="rightBrace">
            <a:avLst>
              <a:gd name="adj1" fmla="val 6071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0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FE8-C57A-4EBC-BCAF-00B63005C172}" type="slidenum">
              <a:rPr lang="en-US"/>
              <a:pPr/>
              <a:t>57</a:t>
            </a:fld>
            <a:endParaRPr lang="en-US"/>
          </a:p>
        </p:txBody>
      </p:sp>
      <p:pic>
        <p:nvPicPr>
          <p:cNvPr id="82945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5100" y="1598613"/>
            <a:ext cx="626745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Covariance propagation</a:t>
            </a:r>
          </a:p>
        </p:txBody>
      </p:sp>
      <p:sp>
        <p:nvSpPr>
          <p:cNvPr id="829443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Notice that:</a:t>
            </a:r>
          </a:p>
        </p:txBody>
      </p:sp>
      <p:pic>
        <p:nvPicPr>
          <p:cNvPr id="82944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5257800"/>
            <a:ext cx="645795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9447" name="Line 7"/>
          <p:cNvSpPr>
            <a:spLocks noChangeShapeType="1"/>
          </p:cNvSpPr>
          <p:nvPr/>
        </p:nvSpPr>
        <p:spPr bwMode="auto">
          <a:xfrm flipV="1">
            <a:off x="5029200" y="2209800"/>
            <a:ext cx="2286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48" name="Text Box 8"/>
          <p:cNvSpPr txBox="1">
            <a:spLocks noChangeArrowheads="1"/>
          </p:cNvSpPr>
          <p:nvPr/>
        </p:nvSpPr>
        <p:spPr bwMode="auto">
          <a:xfrm>
            <a:off x="7391400" y="18288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9449" name="Line 9"/>
          <p:cNvSpPr>
            <a:spLocks noChangeShapeType="1"/>
          </p:cNvSpPr>
          <p:nvPr/>
        </p:nvSpPr>
        <p:spPr bwMode="auto">
          <a:xfrm flipV="1">
            <a:off x="5257800" y="3048000"/>
            <a:ext cx="2286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50" name="Text Box 10"/>
          <p:cNvSpPr txBox="1">
            <a:spLocks noChangeArrowheads="1"/>
          </p:cNvSpPr>
          <p:nvPr/>
        </p:nvSpPr>
        <p:spPr bwMode="auto">
          <a:xfrm>
            <a:off x="7620000" y="26670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9454" name="Rectangle 14"/>
          <p:cNvSpPr>
            <a:spLocks noChangeArrowheads="1"/>
          </p:cNvSpPr>
          <p:nvPr/>
        </p:nvSpPr>
        <p:spPr bwMode="auto">
          <a:xfrm>
            <a:off x="533400" y="4416425"/>
            <a:ext cx="43661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Helvetica" pitchFamily="34" charset="0"/>
              </a:rPr>
              <a:t>(</a:t>
            </a:r>
            <a:r>
              <a:rPr lang="en-US" b="1" dirty="0">
                <a:latin typeface="Century Schoolbook" pitchFamily="18" charset="0"/>
              </a:rPr>
              <a:t>W</a:t>
            </a:r>
            <a:r>
              <a:rPr lang="en-US" b="1" i="0" dirty="0">
                <a:latin typeface="Century Schoolbook" pitchFamily="18" charset="0"/>
              </a:rPr>
              <a:t>(</a:t>
            </a:r>
            <a:r>
              <a:rPr lang="en-US" b="1" dirty="0">
                <a:latin typeface="Century Schoolbook" pitchFamily="18" charset="0"/>
              </a:rPr>
              <a:t>k</a:t>
            </a:r>
            <a:r>
              <a:rPr lang="en-US" b="1" i="0" dirty="0">
                <a:latin typeface="Century Schoolbook" pitchFamily="18" charset="0"/>
              </a:rPr>
              <a:t>)</a:t>
            </a:r>
            <a:r>
              <a:rPr lang="en-US" b="1" dirty="0">
                <a:latin typeface="Century Schoolbook" pitchFamily="18" charset="0"/>
              </a:rPr>
              <a:t> </a:t>
            </a:r>
            <a:r>
              <a:rPr lang="en-US" i="0" dirty="0">
                <a:latin typeface="Century Schoolbook" pitchFamily="18" charset="0"/>
              </a:rPr>
              <a:t>is</a:t>
            </a:r>
            <a:r>
              <a:rPr lang="en-US" i="0" dirty="0">
                <a:latin typeface="Helvetica" pitchFamily="34" charset="0"/>
              </a:rPr>
              <a:t> an uncorrelated RVS)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7" grpId="0" animBg="1"/>
      <p:bldP spid="829448" grpId="0"/>
      <p:bldP spid="829449" grpId="0" animBg="1"/>
      <p:bldP spid="829450" grpId="0"/>
      <p:bldP spid="82945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E117-3981-4861-9745-714D70345245}" type="slidenum">
              <a:rPr lang="en-US"/>
              <a:pPr/>
              <a:t>58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Covariance propagation</a:t>
            </a:r>
          </a:p>
        </p:txBody>
      </p:sp>
      <p:sp>
        <p:nvSpPr>
          <p:cNvPr id="830467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We obtain the following Lyapunov equation:</a:t>
            </a:r>
          </a:p>
        </p:txBody>
      </p:sp>
      <p:pic>
        <p:nvPicPr>
          <p:cNvPr id="83047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4800600"/>
            <a:ext cx="5181600" cy="53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0471" name="Rectangle 7"/>
          <p:cNvSpPr>
            <a:spLocks noChangeArrowheads="1"/>
          </p:cNvSpPr>
          <p:nvPr/>
        </p:nvSpPr>
        <p:spPr bwMode="auto">
          <a:xfrm>
            <a:off x="342900" y="2286000"/>
            <a:ext cx="8534400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047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175" y="2667000"/>
            <a:ext cx="78676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0474" name="Picture 1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867400"/>
            <a:ext cx="6716889" cy="49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8A80-6DAD-49C4-A227-82BAE399D716}" type="slidenum">
              <a:rPr lang="en-US"/>
              <a:pPr/>
              <a:t>59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Covariance propagation</a:t>
            </a:r>
          </a:p>
        </p:txBody>
      </p:sp>
      <p:sp>
        <p:nvSpPr>
          <p:cNvPr id="811011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From the output equation</a:t>
            </a:r>
          </a:p>
        </p:txBody>
      </p:sp>
      <p:pic>
        <p:nvPicPr>
          <p:cNvPr id="81101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1325" y="5105400"/>
            <a:ext cx="5721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1020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286000"/>
            <a:ext cx="38576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1022" name="Rectangle 14"/>
          <p:cNvSpPr>
            <a:spLocks noChangeArrowheads="1"/>
          </p:cNvSpPr>
          <p:nvPr/>
        </p:nvSpPr>
        <p:spPr bwMode="auto">
          <a:xfrm>
            <a:off x="533400" y="3429000"/>
            <a:ext cx="1490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we obtain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CF54-9E32-4A04-8874-5A29F173C75A}" type="slidenum">
              <a:rPr lang="en-US"/>
              <a:pPr/>
              <a:t>6</a:t>
            </a:fld>
            <a:endParaRPr lang="en-US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order statistics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3200400"/>
            <a:ext cx="8305800" cy="45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b="1">
                <a:latin typeface="Arial" charset="0"/>
              </a:rPr>
              <a:t>Expected value or mean of </a:t>
            </a:r>
            <a:r>
              <a:rPr lang="en-US" sz="3200" b="1" i="1">
                <a:latin typeface="Century Schoolbook" pitchFamily="18" charset="0"/>
              </a:rPr>
              <a:t>X(k)</a:t>
            </a:r>
            <a:r>
              <a:rPr lang="en-US">
                <a:latin typeface="Arial" charset="0"/>
              </a:rPr>
              <a:t>,</a:t>
            </a:r>
            <a:r>
              <a:rPr lang="en-US" i="1">
                <a:latin typeface="Century Schoolbook" pitchFamily="18" charset="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b="1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80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Tx/>
              <a:buNone/>
            </a:pPr>
            <a:endParaRPr lang="en-US" sz="2400"/>
          </a:p>
        </p:txBody>
      </p:sp>
      <p:pic>
        <p:nvPicPr>
          <p:cNvPr id="7802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981200"/>
            <a:ext cx="240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0293" name="Rectangle 5"/>
          <p:cNvSpPr>
            <a:spLocks noChangeArrowheads="1"/>
          </p:cNvSpPr>
          <p:nvPr/>
        </p:nvSpPr>
        <p:spPr bwMode="auto">
          <a:xfrm>
            <a:off x="457200" y="990600"/>
            <a:ext cx="706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For a two-sided </a:t>
            </a:r>
            <a:r>
              <a:rPr lang="en-US" b="1" i="0">
                <a:latin typeface="Arial" charset="0"/>
              </a:rPr>
              <a:t>Random Vector Sequence (RVS)</a:t>
            </a:r>
          </a:p>
        </p:txBody>
      </p:sp>
      <p:pic>
        <p:nvPicPr>
          <p:cNvPr id="78029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4953000"/>
            <a:ext cx="46037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0295" name="Rectangle 7"/>
          <p:cNvSpPr>
            <a:spLocks noChangeArrowheads="1"/>
          </p:cNvSpPr>
          <p:nvPr/>
        </p:nvSpPr>
        <p:spPr bwMode="auto">
          <a:xfrm>
            <a:off x="1828800" y="4419600"/>
            <a:ext cx="54864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47C4-D19D-4268-8546-638C0FA13C0F}" type="slidenum">
              <a:rPr lang="en-US"/>
              <a:pPr/>
              <a:t>60</a:t>
            </a:fld>
            <a:endParaRPr lang="en-US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auto">
          <a:xfrm>
            <a:off x="685800" y="91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Lets now compute,</a:t>
            </a:r>
          </a:p>
        </p:txBody>
      </p:sp>
      <p:pic>
        <p:nvPicPr>
          <p:cNvPr id="8325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828800"/>
            <a:ext cx="62976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457200" y="3200400"/>
            <a:ext cx="511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Using the solution of the LTI system,</a:t>
            </a:r>
          </a:p>
        </p:txBody>
      </p:sp>
      <p:pic>
        <p:nvPicPr>
          <p:cNvPr id="832518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688" y="4572000"/>
            <a:ext cx="8556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251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6200" y="19050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29BA-BB55-413E-BA22-3124773D8ED1}" type="slidenum">
              <a:rPr lang="en-US"/>
              <a:pPr/>
              <a:t>61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pic>
        <p:nvPicPr>
          <p:cNvPr id="831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836863"/>
            <a:ext cx="62976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49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3688" y="990600"/>
            <a:ext cx="8556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49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3000" y="3733800"/>
            <a:ext cx="38528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1502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76400" y="4495800"/>
            <a:ext cx="640873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257800" y="4648200"/>
            <a:ext cx="2819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153400" y="42672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66800" y="5943600"/>
            <a:ext cx="2575125" cy="46345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47C4-D19D-4268-8546-638C0FA13C0F}" type="slidenum">
              <a:rPr lang="en-US"/>
              <a:pPr/>
              <a:t>62</a:t>
            </a:fld>
            <a:endParaRPr lang="en-US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auto">
          <a:xfrm>
            <a:off x="685800" y="914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Helvetica" pitchFamily="34" charset="0"/>
              </a:rPr>
              <a:t>Lets now compute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28794" y="1748133"/>
            <a:ext cx="6164021" cy="61215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866231" y="3500735"/>
            <a:ext cx="1606936" cy="383368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913065" y="2586333"/>
            <a:ext cx="3767294" cy="427495"/>
          </a:xfrm>
          <a:prstGeom prst="rect">
            <a:avLst/>
          </a:prstGeom>
          <a:noFill/>
          <a:ln/>
          <a:effectLst/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85800" y="3576935"/>
            <a:ext cx="10246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 dirty="0">
                <a:latin typeface="Helvetica" pitchFamily="34" charset="0"/>
              </a:rPr>
              <a:t>define</a:t>
            </a:r>
          </a:p>
        </p:txBody>
      </p:sp>
      <p:pic>
        <p:nvPicPr>
          <p:cNvPr id="11" name="Picture 10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68464" y="4419600"/>
            <a:ext cx="7818097" cy="1791648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664044" y="1748133"/>
            <a:ext cx="935610" cy="4464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8D53-8404-4E57-9371-0DC2C03A1777}" type="slidenum">
              <a:rPr lang="en-US"/>
              <a:pPr/>
              <a:t>63</a:t>
            </a:fld>
            <a:endParaRPr lang="en-US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Covariance propagation</a:t>
            </a:r>
          </a:p>
        </p:txBody>
      </p:sp>
      <p:pic>
        <p:nvPicPr>
          <p:cNvPr id="8130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2400" y="1219200"/>
            <a:ext cx="62976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3061" name="Rectangle 5"/>
          <p:cNvSpPr>
            <a:spLocks noChangeArrowheads="1"/>
          </p:cNvSpPr>
          <p:nvPr/>
        </p:nvSpPr>
        <p:spPr bwMode="auto">
          <a:xfrm>
            <a:off x="457200" y="2133600"/>
            <a:ext cx="1420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Helvetica" pitchFamily="34" charset="0"/>
              </a:rPr>
              <a:t>Satisfies:</a:t>
            </a:r>
          </a:p>
        </p:txBody>
      </p:sp>
      <p:pic>
        <p:nvPicPr>
          <p:cNvPr id="81306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200400"/>
            <a:ext cx="49196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3063" name="Rectangle 7"/>
          <p:cNvSpPr>
            <a:spLocks noChangeArrowheads="1"/>
          </p:cNvSpPr>
          <p:nvPr/>
        </p:nvSpPr>
        <p:spPr bwMode="auto">
          <a:xfrm>
            <a:off x="647700" y="2857500"/>
            <a:ext cx="8191500" cy="24765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130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33147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914400" y="4343400"/>
            <a:ext cx="5943600" cy="50152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44958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  <p:bldP spid="8130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EB7A-9EFA-4072-B1FD-44A295A97EB5}" type="slidenum">
              <a:rPr lang="en-US"/>
              <a:pPr/>
              <a:t>64</a:t>
            </a:fld>
            <a:endParaRPr lang="en-US"/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Stationary  covariance equation</a:t>
            </a:r>
          </a:p>
        </p:txBody>
      </p:sp>
      <p:sp>
        <p:nvSpPr>
          <p:cNvPr id="814083" name="Rectangle 3"/>
          <p:cNvSpPr>
            <a:spLocks noChangeArrowheads="1"/>
          </p:cNvSpPr>
          <p:nvPr/>
        </p:nvSpPr>
        <p:spPr bwMode="auto">
          <a:xfrm>
            <a:off x="304800" y="9906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i="0">
                <a:latin typeface="Helvetica" pitchFamily="34" charset="0"/>
              </a:rPr>
              <a:t>If </a:t>
            </a:r>
            <a:r>
              <a:rPr lang="en-US">
                <a:latin typeface="Century Schoolbook" pitchFamily="18" charset="0"/>
              </a:rPr>
              <a:t>W(k)</a:t>
            </a:r>
            <a:r>
              <a:rPr lang="en-US" i="0">
                <a:latin typeface="Helvetica" pitchFamily="34" charset="0"/>
              </a:rPr>
              <a:t> is WSS</a:t>
            </a:r>
          </a:p>
        </p:txBody>
      </p:sp>
      <p:sp>
        <p:nvSpPr>
          <p:cNvPr id="814085" name="Rectangle 5"/>
          <p:cNvSpPr>
            <a:spLocks noChangeArrowheads="1"/>
          </p:cNvSpPr>
          <p:nvPr/>
        </p:nvSpPr>
        <p:spPr bwMode="auto">
          <a:xfrm>
            <a:off x="531813" y="2743200"/>
            <a:ext cx="6668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and  </a:t>
            </a:r>
            <a:r>
              <a:rPr lang="en-US" dirty="0">
                <a:latin typeface="Century Schoolbook" pitchFamily="18" charset="0"/>
              </a:rPr>
              <a:t>X(k)</a:t>
            </a:r>
            <a:r>
              <a:rPr lang="en-US" i="0" dirty="0">
                <a:latin typeface="Helvetica" pitchFamily="34" charset="0"/>
              </a:rPr>
              <a:t> and </a:t>
            </a:r>
            <a:r>
              <a:rPr lang="en-US" dirty="0">
                <a:latin typeface="Century Schoolbook" pitchFamily="18" charset="0"/>
              </a:rPr>
              <a:t>Y(k)</a:t>
            </a:r>
            <a:r>
              <a:rPr lang="en-US" i="0" dirty="0">
                <a:latin typeface="Helvetica" pitchFamily="34" charset="0"/>
              </a:rPr>
              <a:t>  will converge to WSS RVS:</a:t>
            </a:r>
          </a:p>
        </p:txBody>
      </p:sp>
      <p:sp>
        <p:nvSpPr>
          <p:cNvPr id="814086" name="Rectangle 6"/>
          <p:cNvSpPr>
            <a:spLocks noChangeArrowheads="1"/>
          </p:cNvSpPr>
          <p:nvPr/>
        </p:nvSpPr>
        <p:spPr bwMode="auto">
          <a:xfrm>
            <a:off x="381000" y="1828800"/>
            <a:ext cx="66223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0" dirty="0">
                <a:latin typeface="Helvetica" pitchFamily="34" charset="0"/>
              </a:rPr>
              <a:t>and </a:t>
            </a:r>
            <a:r>
              <a:rPr lang="en-US" dirty="0">
                <a:latin typeface="Century Schoolbook" pitchFamily="18" charset="0"/>
              </a:rPr>
              <a:t>A</a:t>
            </a:r>
            <a:r>
              <a:rPr lang="en-US" i="0" dirty="0">
                <a:latin typeface="Helvetica" pitchFamily="34" charset="0"/>
              </a:rPr>
              <a:t> is Schur </a:t>
            </a:r>
            <a:r>
              <a:rPr lang="en-US" sz="2000" i="0" dirty="0">
                <a:latin typeface="Helvetica" pitchFamily="34" charset="0"/>
              </a:rPr>
              <a:t>(i.e. all eigenvalues inside unit circle):</a:t>
            </a:r>
          </a:p>
        </p:txBody>
      </p:sp>
      <p:pic>
        <p:nvPicPr>
          <p:cNvPr id="814092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5105400"/>
            <a:ext cx="38798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3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29200" y="5105400"/>
            <a:ext cx="37846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6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3962400"/>
            <a:ext cx="29765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7" name="Picture 1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05400" y="3962400"/>
            <a:ext cx="322262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4099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53200" y="6019800"/>
            <a:ext cx="2263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C4C0-3FB9-457A-852B-EB5836F75E35}" type="slidenum">
              <a:rPr lang="en-US"/>
              <a:pPr/>
              <a:t>65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WSS Stationary  covariance equation</a:t>
            </a: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304800" y="9906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15113" name="Rectangle 9"/>
          <p:cNvSpPr>
            <a:spLocks noChangeArrowheads="1"/>
          </p:cNvSpPr>
          <p:nvPr/>
        </p:nvSpPr>
        <p:spPr bwMode="auto">
          <a:xfrm>
            <a:off x="342900" y="36576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converges to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3086100" y="9906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Schur, </a:t>
            </a:r>
          </a:p>
        </p:txBody>
      </p:sp>
      <p:pic>
        <p:nvPicPr>
          <p:cNvPr id="815123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0650" y="2438400"/>
            <a:ext cx="63547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5124" name="Picture 2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125" y="4978400"/>
            <a:ext cx="45989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A6371-F3B3-4D35-A23B-396F4EE21BD7}" type="slidenum">
              <a:rPr lang="en-US"/>
              <a:pPr/>
              <a:t>66</a:t>
            </a:fld>
            <a:endParaRPr lang="en-US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WSS Stationary  covariance equation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04800" y="4953000"/>
            <a:ext cx="8534400" cy="1143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456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2438400"/>
            <a:ext cx="6096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342900" y="37338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Satisfies the Lyapunov equation:</a:t>
            </a:r>
          </a:p>
        </p:txBody>
      </p:sp>
      <p:pic>
        <p:nvPicPr>
          <p:cNvPr id="83457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588" y="5324475"/>
            <a:ext cx="789146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304800" y="12954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3086100" y="12954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Schur,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4" grpId="0" animBg="1"/>
      <p:bldP spid="83456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78FB-DDE7-4333-8C5A-A4DAABD4CE7D}" type="slidenum">
              <a:rPr lang="en-US"/>
              <a:pPr/>
              <a:t>67</a:t>
            </a:fld>
            <a:endParaRPr lang="en-US"/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WSS Stationary  covariance equation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42900" y="3733800"/>
            <a:ext cx="845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>
                <a:latin typeface="Helvetica" pitchFamily="34" charset="0"/>
              </a:rPr>
              <a:t>Satisfies 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304800" y="12954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For </a:t>
            </a:r>
            <a:r>
              <a:rPr lang="en-US" sz="2800">
                <a:latin typeface="Century Schoolbook" pitchFamily="18" charset="0"/>
              </a:rPr>
              <a:t>W(k)</a:t>
            </a:r>
            <a:r>
              <a:rPr lang="en-US" sz="2800" i="0">
                <a:latin typeface="Helvetica" pitchFamily="34" charset="0"/>
              </a:rPr>
              <a:t> WSS,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3086100" y="12954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i="0" dirty="0">
                <a:latin typeface="Helvetica" pitchFamily="34" charset="0"/>
              </a:rPr>
              <a:t>and </a:t>
            </a:r>
            <a:r>
              <a:rPr lang="en-US" sz="2800" dirty="0">
                <a:latin typeface="Century Schoolbook" pitchFamily="18" charset="0"/>
              </a:rPr>
              <a:t>A</a:t>
            </a:r>
            <a:r>
              <a:rPr lang="en-US" sz="2800" i="0" dirty="0">
                <a:latin typeface="Helvetica" pitchFamily="34" charset="0"/>
              </a:rPr>
              <a:t> Schur, </a:t>
            </a:r>
          </a:p>
        </p:txBody>
      </p:sp>
      <p:pic>
        <p:nvPicPr>
          <p:cNvPr id="8355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438400"/>
            <a:ext cx="6704013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304800" y="4419600"/>
            <a:ext cx="8534400" cy="1981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35595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800600"/>
            <a:ext cx="4092575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5596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91400" y="5181600"/>
            <a:ext cx="8810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09600" y="5638800"/>
            <a:ext cx="5078590" cy="5251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589" grpId="0"/>
      <p:bldP spid="83559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23CB-EFA1-40BB-A54D-F39BAE197CDB}" type="slidenum">
              <a:rPr lang="en-US"/>
              <a:pPr/>
              <a:t>68</a:t>
            </a:fld>
            <a:endParaRPr lang="en-US"/>
          </a:p>
        </p:txBody>
      </p:sp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 – first order system</a:t>
            </a:r>
          </a:p>
        </p:txBody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914400"/>
            <a:ext cx="7848600" cy="838200"/>
          </a:xfrm>
        </p:spPr>
        <p:txBody>
          <a:bodyPr/>
          <a:lstStyle/>
          <a:p>
            <a:r>
              <a:rPr lang="en-US"/>
              <a:t>Plant:</a:t>
            </a:r>
          </a:p>
        </p:txBody>
      </p:sp>
      <p:sp>
        <p:nvSpPr>
          <p:cNvPr id="841734" name="Rectangle 6"/>
          <p:cNvSpPr>
            <a:spLocks noChangeArrowheads="1"/>
          </p:cNvSpPr>
          <p:nvPr/>
        </p:nvSpPr>
        <p:spPr bwMode="auto">
          <a:xfrm>
            <a:off x="609600" y="25908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0">
                <a:latin typeface="Helvetica" pitchFamily="34" charset="0"/>
              </a:rPr>
              <a:t>Input:</a:t>
            </a:r>
          </a:p>
        </p:txBody>
      </p:sp>
      <p:pic>
        <p:nvPicPr>
          <p:cNvPr id="84173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3429000"/>
            <a:ext cx="20494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1740" name="Rectangle 12"/>
          <p:cNvSpPr>
            <a:spLocks noChangeArrowheads="1"/>
          </p:cNvSpPr>
          <p:nvPr/>
        </p:nvSpPr>
        <p:spPr bwMode="auto">
          <a:xfrm>
            <a:off x="800100" y="45720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0">
                <a:latin typeface="Helvetica" pitchFamily="34" charset="0"/>
              </a:rPr>
              <a:t>State initial conditions:</a:t>
            </a:r>
          </a:p>
        </p:txBody>
      </p:sp>
      <p:pic>
        <p:nvPicPr>
          <p:cNvPr id="84174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41900" y="3432175"/>
            <a:ext cx="3609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7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93825" y="1822450"/>
            <a:ext cx="62753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8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2525" y="5632450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1749" name="Picture 2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60988" y="5561013"/>
            <a:ext cx="3173412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  <p:bldP spid="841734" grpId="0"/>
      <p:bldP spid="84174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EC5A-1CA2-43F5-B828-D5E3F7AC6AEA}" type="slidenum">
              <a:rPr lang="en-US"/>
              <a:pPr/>
              <a:t>69</a:t>
            </a:fld>
            <a:endParaRPr lang="en-US"/>
          </a:p>
        </p:txBody>
      </p:sp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Matlab simulation: 500 sample sequences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20000" cy="51816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lyy0 = 0.1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lww = 0.2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sys1=ss(.5,1,1,0,1)			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N=20;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p=500;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w = sqrt(lww)*randn(N,p)+1;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y = zeros(N,p);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y0 = sqrt(lyy0)*randn(1,p);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k = (0:1:N-1)';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400"/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for j=1:p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    [y(:,j),k] = lsim(sys1,w(:,j),k,y0(1,j));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end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400"/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m_y=mean(y')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/>
              <a:t>L_yy=diag(cov(y'));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057E-6851-405E-AD91-B4A386CFF0FD}" type="slidenum">
              <a:rPr lang="en-US"/>
              <a:pPr/>
              <a:t>7</a:t>
            </a:fld>
            <a:endParaRPr lang="en-US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  <a:latin typeface="Arial" charset="0"/>
              </a:rPr>
              <a:t>Auto-covariance </a:t>
            </a:r>
            <a:endParaRPr lang="en-US" sz="3200" i="1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782339" name="Rectangle 3"/>
          <p:cNvSpPr>
            <a:spLocks noChangeArrowheads="1"/>
          </p:cNvSpPr>
          <p:nvPr/>
        </p:nvSpPr>
        <p:spPr bwMode="auto">
          <a:xfrm>
            <a:off x="381000" y="1066800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Define:</a:t>
            </a:r>
            <a:endParaRPr lang="en-US" b="1" i="0">
              <a:latin typeface="Arial" charset="0"/>
            </a:endParaRPr>
          </a:p>
        </p:txBody>
      </p:sp>
      <p:pic>
        <p:nvPicPr>
          <p:cNvPr id="7823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1066800"/>
            <a:ext cx="4152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82341" name="Group 5"/>
          <p:cNvGrpSpPr>
            <a:grpSpLocks/>
          </p:cNvGrpSpPr>
          <p:nvPr/>
        </p:nvGrpSpPr>
        <p:grpSpPr bwMode="auto">
          <a:xfrm>
            <a:off x="990600" y="2286000"/>
            <a:ext cx="6705600" cy="1676400"/>
            <a:chOff x="864" y="1296"/>
            <a:chExt cx="3936" cy="864"/>
          </a:xfrm>
        </p:grpSpPr>
        <p:sp>
          <p:nvSpPr>
            <p:cNvPr id="782342" name="Rectangle 6"/>
            <p:cNvSpPr>
              <a:spLocks noChangeArrowheads="1"/>
            </p:cNvSpPr>
            <p:nvPr/>
          </p:nvSpPr>
          <p:spPr bwMode="auto">
            <a:xfrm>
              <a:off x="864" y="1296"/>
              <a:ext cx="3936" cy="8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82343" name="Picture 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08" y="1584"/>
              <a:ext cx="3615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2344" name="Line 8"/>
            <p:cNvSpPr>
              <a:spLocks noChangeShapeType="1"/>
            </p:cNvSpPr>
            <p:nvPr/>
          </p:nvSpPr>
          <p:spPr bwMode="auto">
            <a:xfrm>
              <a:off x="1776" y="196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45" name="Line 9"/>
            <p:cNvSpPr>
              <a:spLocks noChangeShapeType="1"/>
            </p:cNvSpPr>
            <p:nvPr/>
          </p:nvSpPr>
          <p:spPr bwMode="auto">
            <a:xfrm>
              <a:off x="3504" y="196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2346" name="Group 10"/>
          <p:cNvGrpSpPr>
            <a:grpSpLocks/>
          </p:cNvGrpSpPr>
          <p:nvPr/>
        </p:nvGrpSpPr>
        <p:grpSpPr bwMode="auto">
          <a:xfrm>
            <a:off x="723900" y="5105400"/>
            <a:ext cx="7696200" cy="1143000"/>
            <a:chOff x="384" y="2880"/>
            <a:chExt cx="4848" cy="720"/>
          </a:xfrm>
        </p:grpSpPr>
        <p:pic>
          <p:nvPicPr>
            <p:cNvPr id="782347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4" y="2880"/>
              <a:ext cx="4848" cy="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2348" name="Line 12"/>
            <p:cNvSpPr>
              <a:spLocks noChangeShapeType="1"/>
            </p:cNvSpPr>
            <p:nvPr/>
          </p:nvSpPr>
          <p:spPr bwMode="auto">
            <a:xfrm>
              <a:off x="1008" y="336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49" name="Line 13"/>
            <p:cNvSpPr>
              <a:spLocks noChangeShapeType="1"/>
            </p:cNvSpPr>
            <p:nvPr/>
          </p:nvSpPr>
          <p:spPr bwMode="auto">
            <a:xfrm>
              <a:off x="2640" y="312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2350" name="Line 14"/>
            <p:cNvSpPr>
              <a:spLocks noChangeShapeType="1"/>
            </p:cNvSpPr>
            <p:nvPr/>
          </p:nvSpPr>
          <p:spPr bwMode="auto">
            <a:xfrm>
              <a:off x="2688" y="360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6324600" y="2743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B44-EAEB-49ED-8E09-FD9D4FAC6A73}" type="slidenum">
              <a:rPr lang="en-US"/>
              <a:pPr/>
              <a:t>70</a:t>
            </a:fld>
            <a:endParaRPr lang="en-US"/>
          </a:p>
        </p:txBody>
      </p:sp>
      <p:pic>
        <p:nvPicPr>
          <p:cNvPr id="8448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48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>
                <a:latin typeface="Century Schoolbook" pitchFamily="18" charset="0"/>
              </a:rPr>
              <a:t>W(k)</a:t>
            </a:r>
          </a:p>
        </p:txBody>
      </p:sp>
      <p:pic>
        <p:nvPicPr>
          <p:cNvPr id="84480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381000"/>
            <a:ext cx="204946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48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304800"/>
            <a:ext cx="3609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4808" name="Line 8"/>
          <p:cNvSpPr>
            <a:spLocks noChangeShapeType="1"/>
          </p:cNvSpPr>
          <p:nvPr/>
        </p:nvSpPr>
        <p:spPr bwMode="auto">
          <a:xfrm>
            <a:off x="8382000" y="1981200"/>
            <a:ext cx="0" cy="289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4809" name="Text Box 9"/>
          <p:cNvSpPr txBox="1">
            <a:spLocks noChangeArrowheads="1"/>
          </p:cNvSpPr>
          <p:nvPr/>
        </p:nvSpPr>
        <p:spPr bwMode="auto">
          <a:xfrm>
            <a:off x="8410575" y="2514600"/>
            <a:ext cx="7334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sz="3600">
                <a:latin typeface="Arial" charset="0"/>
              </a:rPr>
              <a:t>Ensemble</a:t>
            </a:r>
          </a:p>
        </p:txBody>
      </p:sp>
      <p:sp>
        <p:nvSpPr>
          <p:cNvPr id="844810" name="Line 10"/>
          <p:cNvSpPr>
            <a:spLocks noChangeShapeType="1"/>
          </p:cNvSpPr>
          <p:nvPr/>
        </p:nvSpPr>
        <p:spPr bwMode="auto">
          <a:xfrm>
            <a:off x="4702175" y="6553200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4811" name="Text Box 11"/>
          <p:cNvSpPr txBox="1">
            <a:spLocks noChangeArrowheads="1"/>
          </p:cNvSpPr>
          <p:nvPr/>
        </p:nvSpPr>
        <p:spPr bwMode="auto">
          <a:xfrm>
            <a:off x="4038600" y="6278563"/>
            <a:ext cx="5334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1"/>
              <a:t>k</a:t>
            </a:r>
          </a:p>
        </p:txBody>
      </p:sp>
      <p:sp>
        <p:nvSpPr>
          <p:cNvPr id="844812" name="Text Box 12"/>
          <p:cNvSpPr txBox="1">
            <a:spLocks noChangeArrowheads="1"/>
          </p:cNvSpPr>
          <p:nvPr/>
        </p:nvSpPr>
        <p:spPr bwMode="auto">
          <a:xfrm>
            <a:off x="7772400" y="2435225"/>
            <a:ext cx="5492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b="1">
                <a:latin typeface="Arial" charset="0"/>
              </a:rPr>
              <a:t>(4 out of 500)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4380-5E0F-43A7-9FA5-B098BEDE56BE}" type="slidenum">
              <a:rPr lang="en-US"/>
              <a:pPr/>
              <a:t>71</a:t>
            </a:fld>
            <a:endParaRPr lang="en-US"/>
          </a:p>
        </p:txBody>
      </p:sp>
      <p:pic>
        <p:nvPicPr>
          <p:cNvPr id="8468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>
                <a:latin typeface="Century Schoolbook" pitchFamily="18" charset="0"/>
              </a:rPr>
              <a:t>Y(k)</a:t>
            </a:r>
          </a:p>
        </p:txBody>
      </p:sp>
      <p:sp>
        <p:nvSpPr>
          <p:cNvPr id="846853" name="Line 5"/>
          <p:cNvSpPr>
            <a:spLocks noChangeShapeType="1"/>
          </p:cNvSpPr>
          <p:nvPr/>
        </p:nvSpPr>
        <p:spPr bwMode="auto">
          <a:xfrm>
            <a:off x="8382000" y="1981200"/>
            <a:ext cx="0" cy="289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6854" name="Text Box 6"/>
          <p:cNvSpPr txBox="1">
            <a:spLocks noChangeArrowheads="1"/>
          </p:cNvSpPr>
          <p:nvPr/>
        </p:nvSpPr>
        <p:spPr bwMode="auto">
          <a:xfrm>
            <a:off x="8410575" y="2514600"/>
            <a:ext cx="7334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sz="3600">
                <a:latin typeface="Arial" charset="0"/>
              </a:rPr>
              <a:t>Ensemble</a:t>
            </a:r>
          </a:p>
        </p:txBody>
      </p:sp>
      <p:sp>
        <p:nvSpPr>
          <p:cNvPr id="846855" name="Line 7"/>
          <p:cNvSpPr>
            <a:spLocks noChangeShapeType="1"/>
          </p:cNvSpPr>
          <p:nvPr/>
        </p:nvSpPr>
        <p:spPr bwMode="auto">
          <a:xfrm>
            <a:off x="4702175" y="6553200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6856" name="Text Box 8"/>
          <p:cNvSpPr txBox="1">
            <a:spLocks noChangeArrowheads="1"/>
          </p:cNvSpPr>
          <p:nvPr/>
        </p:nvSpPr>
        <p:spPr bwMode="auto">
          <a:xfrm>
            <a:off x="4038600" y="6278563"/>
            <a:ext cx="5334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1"/>
              <a:t>k</a:t>
            </a:r>
          </a:p>
        </p:txBody>
      </p:sp>
      <p:pic>
        <p:nvPicPr>
          <p:cNvPr id="84685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39938" y="376238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685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04800"/>
            <a:ext cx="3173413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7772400" y="2435225"/>
            <a:ext cx="5492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r>
              <a:rPr lang="en-US" b="1">
                <a:latin typeface="Arial" charset="0"/>
              </a:rPr>
              <a:t>(4 out of 500)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32-102E-416B-A6B2-D654DC0AF246}" type="slidenum">
              <a:rPr lang="en-US"/>
              <a:pPr/>
              <a:t>72</a:t>
            </a:fld>
            <a:endParaRPr lang="en-US"/>
          </a:p>
        </p:txBody>
      </p:sp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Transient Response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6300"/>
            <a:ext cx="7924800" cy="25527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Actual:</a:t>
            </a:r>
          </a:p>
        </p:txBody>
      </p:sp>
      <p:pic>
        <p:nvPicPr>
          <p:cNvPr id="84276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838" y="1601788"/>
            <a:ext cx="57245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2761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04925" y="2355850"/>
            <a:ext cx="25463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2" name="Rectangle 10"/>
          <p:cNvSpPr>
            <a:spLocks noChangeArrowheads="1"/>
          </p:cNvSpPr>
          <p:nvPr/>
        </p:nvSpPr>
        <p:spPr bwMode="auto">
          <a:xfrm>
            <a:off x="609600" y="3124200"/>
            <a:ext cx="79248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i="0" dirty="0" err="1">
                <a:latin typeface="Helvetica" pitchFamily="34" charset="0"/>
              </a:rPr>
              <a:t>Matlab</a:t>
            </a:r>
            <a:r>
              <a:rPr lang="en-US" sz="2800" b="1" i="0" dirty="0">
                <a:latin typeface="Helvetica" pitchFamily="34" charset="0"/>
              </a:rPr>
              <a:t> calculation: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>
                <a:latin typeface="Helvetica" pitchFamily="34" charset="0"/>
              </a:rPr>
              <a:t>Ensemble mean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 err="1">
                <a:latin typeface="Helvetica" pitchFamily="34" charset="0"/>
              </a:rPr>
              <a:t>m_y</a:t>
            </a:r>
            <a:r>
              <a:rPr lang="en-US" sz="2800" i="0" dirty="0">
                <a:latin typeface="Helvetica" pitchFamily="34" charset="0"/>
              </a:rPr>
              <a:t>=mean(y');</a:t>
            </a: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42763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21113" y="2787650"/>
            <a:ext cx="5322887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5" name="Rectangle 13"/>
          <p:cNvSpPr>
            <a:spLocks noChangeArrowheads="1"/>
          </p:cNvSpPr>
          <p:nvPr/>
        </p:nvSpPr>
        <p:spPr bwMode="auto">
          <a:xfrm>
            <a:off x="5410200" y="2895600"/>
            <a:ext cx="228600" cy="3733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42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6019800"/>
            <a:ext cx="167798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2768" name="Line 16"/>
          <p:cNvSpPr>
            <a:spLocks noChangeShapeType="1"/>
          </p:cNvSpPr>
          <p:nvPr/>
        </p:nvSpPr>
        <p:spPr bwMode="auto">
          <a:xfrm flipV="1">
            <a:off x="3810000" y="5181600"/>
            <a:ext cx="1524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4876800"/>
            <a:ext cx="3007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using </a:t>
            </a:r>
            <a:r>
              <a:rPr lang="en-US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ergodicity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because not WSS!!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4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4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62" grpId="0"/>
      <p:bldP spid="842765" grpId="0" animBg="1"/>
      <p:bldP spid="842768" grpId="0" animBg="1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ED07-2745-4F5B-88A5-71FD91BED270}" type="slidenum">
              <a:rPr lang="en-US"/>
              <a:pPr/>
              <a:t>73</a:t>
            </a:fld>
            <a:endParaRPr lang="en-US"/>
          </a:p>
        </p:txBody>
      </p:sp>
      <p:pic>
        <p:nvPicPr>
          <p:cNvPr id="8478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Transient Response</a:t>
            </a:r>
          </a:p>
        </p:txBody>
      </p:sp>
      <p:pic>
        <p:nvPicPr>
          <p:cNvPr id="8478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1676400"/>
            <a:ext cx="42973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7881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4325" y="2428875"/>
            <a:ext cx="1911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7883" name="Rectangle 11"/>
          <p:cNvSpPr>
            <a:spLocks noChangeArrowheads="1"/>
          </p:cNvSpPr>
          <p:nvPr/>
        </p:nvSpPr>
        <p:spPr bwMode="auto">
          <a:xfrm>
            <a:off x="3733800" y="4800600"/>
            <a:ext cx="25400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m_y=mean(y');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24CD-D5DF-43B1-8846-2832A05A98DC}" type="slidenum">
              <a:rPr lang="en-US"/>
              <a:pPr/>
              <a:t>74</a:t>
            </a:fld>
            <a:endParaRPr lang="en-US"/>
          </a:p>
        </p:txBody>
      </p:sp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 Transient Response</a:t>
            </a:r>
          </a:p>
        </p:txBody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6300"/>
            <a:ext cx="7772400" cy="51054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Actual:</a:t>
            </a:r>
          </a:p>
        </p:txBody>
      </p:sp>
      <p:pic>
        <p:nvPicPr>
          <p:cNvPr id="843786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9850" y="2438400"/>
            <a:ext cx="323215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3787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1600200"/>
            <a:ext cx="665162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3788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53200" y="2362200"/>
            <a:ext cx="20986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3789" name="Rectangle 13"/>
          <p:cNvSpPr>
            <a:spLocks noChangeArrowheads="1"/>
          </p:cNvSpPr>
          <p:nvPr/>
        </p:nvSpPr>
        <p:spPr bwMode="auto">
          <a:xfrm>
            <a:off x="609600" y="3124200"/>
            <a:ext cx="79248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i="0" dirty="0" err="1">
                <a:latin typeface="Helvetica" pitchFamily="34" charset="0"/>
              </a:rPr>
              <a:t>Matlab</a:t>
            </a:r>
            <a:r>
              <a:rPr lang="en-US" sz="2800" b="1" i="0" dirty="0">
                <a:latin typeface="Helvetica" pitchFamily="34" charset="0"/>
              </a:rPr>
              <a:t> calculation: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>
                <a:latin typeface="Helvetica" pitchFamily="34" charset="0"/>
              </a:rPr>
              <a:t>Ensemble covariance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0" dirty="0" err="1">
                <a:latin typeface="Helvetica" pitchFamily="34" charset="0"/>
              </a:rPr>
              <a:t>L_yy</a:t>
            </a:r>
            <a:r>
              <a:rPr lang="en-US" sz="2800" i="0" dirty="0">
                <a:latin typeface="Helvetica" pitchFamily="34" charset="0"/>
              </a:rPr>
              <a:t>=</a:t>
            </a:r>
            <a:r>
              <a:rPr lang="en-US" sz="2800" i="0" dirty="0" err="1">
                <a:latin typeface="Helvetica" pitchFamily="34" charset="0"/>
              </a:rPr>
              <a:t>diag</a:t>
            </a:r>
            <a:r>
              <a:rPr lang="en-US" sz="2800" i="0" dirty="0">
                <a:latin typeface="Helvetica" pitchFamily="34" charset="0"/>
              </a:rPr>
              <a:t>(</a:t>
            </a:r>
            <a:r>
              <a:rPr lang="en-US" sz="2800" i="0" dirty="0" err="1">
                <a:latin typeface="Helvetica" pitchFamily="34" charset="0"/>
              </a:rPr>
              <a:t>cov</a:t>
            </a:r>
            <a:r>
              <a:rPr lang="en-US" sz="2800" i="0" dirty="0">
                <a:latin typeface="Helvetica" pitchFamily="34" charset="0"/>
              </a:rPr>
              <a:t>(y'));</a:t>
            </a: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800" i="0" dirty="0">
              <a:latin typeface="Helvetica" pitchFamily="34" charset="0"/>
            </a:endParaRPr>
          </a:p>
        </p:txBody>
      </p:sp>
      <p:pic>
        <p:nvPicPr>
          <p:cNvPr id="843790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21113" y="2787650"/>
            <a:ext cx="5322887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3791" name="Rectangle 15"/>
          <p:cNvSpPr>
            <a:spLocks noChangeArrowheads="1"/>
          </p:cNvSpPr>
          <p:nvPr/>
        </p:nvSpPr>
        <p:spPr bwMode="auto">
          <a:xfrm>
            <a:off x="5410200" y="2895600"/>
            <a:ext cx="228600" cy="3733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3793" name="Line 17"/>
          <p:cNvSpPr>
            <a:spLocks noChangeShapeType="1"/>
          </p:cNvSpPr>
          <p:nvPr/>
        </p:nvSpPr>
        <p:spPr bwMode="auto">
          <a:xfrm flipV="1">
            <a:off x="3810000" y="5181600"/>
            <a:ext cx="1524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43794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49388" y="6013450"/>
            <a:ext cx="2284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3400" y="4876800"/>
            <a:ext cx="3007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using </a:t>
            </a:r>
            <a:r>
              <a:rPr lang="en-US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ergodicity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because not WSS!!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4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4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89" grpId="0"/>
      <p:bldP spid="843791" grpId="0" animBg="1"/>
      <p:bldP spid="843793" grpId="0" animBg="1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63DB-B506-45E2-87FB-734F1961B8C4}" type="slidenum">
              <a:rPr lang="en-US"/>
              <a:pPr/>
              <a:t>75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 Transient Response</a:t>
            </a:r>
          </a:p>
        </p:txBody>
      </p:sp>
      <p:pic>
        <p:nvPicPr>
          <p:cNvPr id="8488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8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667000"/>
            <a:ext cx="24542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8905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2133600"/>
            <a:ext cx="50450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8906" name="Rectangle 10"/>
          <p:cNvSpPr>
            <a:spLocks noChangeArrowheads="1"/>
          </p:cNvSpPr>
          <p:nvPr/>
        </p:nvSpPr>
        <p:spPr bwMode="auto">
          <a:xfrm>
            <a:off x="3886200" y="5029200"/>
            <a:ext cx="31940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L_yy=diag(cov(y'));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ED18-7C8A-4587-900E-26A72CFFA1C6}" type="slidenum">
              <a:rPr lang="en-US"/>
              <a:pPr/>
              <a:t>76</a:t>
            </a:fld>
            <a:endParaRPr lang="en-US"/>
          </a:p>
        </p:txBody>
      </p:sp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Covariance</a:t>
            </a:r>
          </a:p>
        </p:txBody>
      </p:sp>
      <p:pic>
        <p:nvPicPr>
          <p:cNvPr id="8509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3" y="581025"/>
            <a:ext cx="82073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950" name="Rectangle 6"/>
          <p:cNvSpPr>
            <a:spLocks noChangeArrowheads="1"/>
          </p:cNvSpPr>
          <p:nvPr/>
        </p:nvSpPr>
        <p:spPr bwMode="auto">
          <a:xfrm>
            <a:off x="3886200" y="5029200"/>
            <a:ext cx="31940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Calculated by</a:t>
            </a:r>
          </a:p>
          <a:p>
            <a:pPr>
              <a:spcBef>
                <a:spcPct val="20000"/>
              </a:spcBef>
            </a:pPr>
            <a:r>
              <a:rPr lang="en-US" sz="2800" i="0">
                <a:latin typeface="Helvetica" pitchFamily="34" charset="0"/>
              </a:rPr>
              <a:t>L_yy=diag(cov(y'));</a:t>
            </a:r>
          </a:p>
        </p:txBody>
      </p:sp>
      <p:pic>
        <p:nvPicPr>
          <p:cNvPr id="85095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667000"/>
            <a:ext cx="238442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952" name="Line 8"/>
          <p:cNvSpPr>
            <a:spLocks noChangeShapeType="1"/>
          </p:cNvSpPr>
          <p:nvPr/>
        </p:nvSpPr>
        <p:spPr bwMode="auto">
          <a:xfrm flipV="1">
            <a:off x="6553200" y="19050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509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2590800"/>
            <a:ext cx="19843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7057E-6851-405E-AD91-B4A386CFF0FD}" type="slidenum">
              <a:rPr lang="en-US"/>
              <a:pPr/>
              <a:t>8</a:t>
            </a:fld>
            <a:endParaRPr lang="en-US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Arial" charset="0"/>
              </a:rPr>
              <a:t>Cross-covariance </a:t>
            </a:r>
            <a:endParaRPr lang="en-US" sz="3200" i="1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782339" name="Rectangle 3"/>
          <p:cNvSpPr>
            <a:spLocks noChangeArrowheads="1"/>
          </p:cNvSpPr>
          <p:nvPr/>
        </p:nvSpPr>
        <p:spPr bwMode="auto">
          <a:xfrm>
            <a:off x="381000" y="1066800"/>
            <a:ext cx="115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Define:</a:t>
            </a:r>
            <a:endParaRPr lang="en-US" b="1" i="0">
              <a:latin typeface="Arial" charset="0"/>
            </a:endParaRPr>
          </a:p>
        </p:txBody>
      </p:sp>
      <p:pic>
        <p:nvPicPr>
          <p:cNvPr id="78234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1066800"/>
            <a:ext cx="4152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2342" name="Rectangle 6"/>
          <p:cNvSpPr>
            <a:spLocks noChangeArrowheads="1"/>
          </p:cNvSpPr>
          <p:nvPr/>
        </p:nvSpPr>
        <p:spPr bwMode="auto">
          <a:xfrm>
            <a:off x="990600" y="2743200"/>
            <a:ext cx="6705600" cy="1676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275219" y="3302000"/>
            <a:ext cx="6080141" cy="60648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782344" name="Line 8"/>
          <p:cNvSpPr>
            <a:spLocks noChangeShapeType="1"/>
          </p:cNvSpPr>
          <p:nvPr/>
        </p:nvSpPr>
        <p:spPr bwMode="auto">
          <a:xfrm>
            <a:off x="2590800" y="3886200"/>
            <a:ext cx="32710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45" name="Line 9"/>
          <p:cNvSpPr>
            <a:spLocks noChangeShapeType="1"/>
          </p:cNvSpPr>
          <p:nvPr/>
        </p:nvSpPr>
        <p:spPr bwMode="auto">
          <a:xfrm>
            <a:off x="5486400" y="3886200"/>
            <a:ext cx="32710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62000" y="5257800"/>
            <a:ext cx="7519978" cy="1072520"/>
          </a:xfrm>
          <a:prstGeom prst="rect">
            <a:avLst/>
          </a:prstGeom>
          <a:noFill/>
          <a:ln/>
          <a:effectLst/>
        </p:spPr>
      </p:pic>
      <p:sp>
        <p:nvSpPr>
          <p:cNvPr id="782348" name="Line 12"/>
          <p:cNvSpPr>
            <a:spLocks noChangeShapeType="1"/>
          </p:cNvSpPr>
          <p:nvPr/>
        </p:nvSpPr>
        <p:spPr bwMode="auto">
          <a:xfrm>
            <a:off x="1699673" y="6019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49" name="Line 13"/>
          <p:cNvSpPr>
            <a:spLocks noChangeShapeType="1"/>
          </p:cNvSpPr>
          <p:nvPr/>
        </p:nvSpPr>
        <p:spPr bwMode="auto">
          <a:xfrm>
            <a:off x="4290473" y="5638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2350" name="Line 14"/>
          <p:cNvSpPr>
            <a:spLocks noChangeShapeType="1"/>
          </p:cNvSpPr>
          <p:nvPr/>
        </p:nvSpPr>
        <p:spPr bwMode="auto">
          <a:xfrm>
            <a:off x="4366673" y="640080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6324600" y="32004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028820" y="1752600"/>
            <a:ext cx="4057658" cy="47663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2" grpId="0" animBg="1"/>
      <p:bldP spid="782344" grpId="0" animBg="1"/>
      <p:bldP spid="782345" grpId="0" animBg="1"/>
      <p:bldP spid="782348" grpId="0" animBg="1"/>
      <p:bldP spid="782349" grpId="0" animBg="1"/>
      <p:bldP spid="782350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67F6-EFD8-4F1F-B9F6-696431F17AE4}" type="slidenum">
              <a:rPr lang="en-US"/>
              <a:pPr/>
              <a:t>9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143000"/>
          </a:xfrm>
        </p:spPr>
        <p:txBody>
          <a:bodyPr/>
          <a:lstStyle/>
          <a:p>
            <a:r>
              <a:rPr lang="en-US"/>
              <a:t>Wide Sense Stationary (WSS)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5720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>
                <a:latin typeface="Arial" charset="0"/>
              </a:rPr>
              <a:t>is </a:t>
            </a:r>
            <a:r>
              <a:rPr lang="en-US" b="1" dirty="0">
                <a:latin typeface="Arial" charset="0"/>
              </a:rPr>
              <a:t>WSS</a:t>
            </a:r>
            <a:r>
              <a:rPr lang="en-US" dirty="0">
                <a:latin typeface="Arial" charset="0"/>
              </a:rPr>
              <a:t> if:</a:t>
            </a:r>
          </a:p>
          <a:p>
            <a:pPr marL="533400" indent="-533400">
              <a:lnSpc>
                <a:spcPct val="60000"/>
              </a:lnSpc>
              <a:buFontTx/>
              <a:buNone/>
            </a:pPr>
            <a:endParaRPr lang="en-US" dirty="0">
              <a:latin typeface="Arial" charset="0"/>
            </a:endParaRPr>
          </a:p>
          <a:p>
            <a:pPr marL="533400" indent="-533400">
              <a:buFontTx/>
              <a:buAutoNum type="arabicParenR"/>
            </a:pPr>
            <a:r>
              <a:rPr lang="en-US" dirty="0">
                <a:latin typeface="Arial" charset="0"/>
              </a:rPr>
              <a:t>                                       (time invariant)</a:t>
            </a:r>
          </a:p>
          <a:p>
            <a:pPr marL="533400" indent="-533400">
              <a:lnSpc>
                <a:spcPct val="60000"/>
              </a:lnSpc>
              <a:buFontTx/>
              <a:buAutoNum type="arabicParenR"/>
            </a:pPr>
            <a:endParaRPr lang="en-US" i="1" dirty="0">
              <a:latin typeface="Arial" charset="0"/>
            </a:endParaRPr>
          </a:p>
          <a:p>
            <a:pPr marL="533400" indent="-533400">
              <a:lnSpc>
                <a:spcPct val="60000"/>
              </a:lnSpc>
              <a:buFontTx/>
              <a:buAutoNum type="arabicParenR"/>
            </a:pPr>
            <a:endParaRPr lang="en-US" i="1" dirty="0">
              <a:latin typeface="Arial" charset="0"/>
            </a:endParaRPr>
          </a:p>
          <a:p>
            <a:pPr marL="533400" indent="-533400">
              <a:buFontTx/>
              <a:buNone/>
            </a:pPr>
            <a:r>
              <a:rPr lang="en-US" i="1" dirty="0">
                <a:latin typeface="Arial" charset="0"/>
              </a:rPr>
              <a:t>2)</a:t>
            </a:r>
            <a:r>
              <a:rPr lang="en-US" sz="3600" i="1" dirty="0">
                <a:latin typeface="Century Schoolbook" pitchFamily="18" charset="0"/>
              </a:rPr>
              <a:t> </a:t>
            </a:r>
            <a:endParaRPr lang="en-US" sz="3200" dirty="0"/>
          </a:p>
          <a:p>
            <a:pPr marL="533400" indent="-533400">
              <a:buFontTx/>
              <a:buNone/>
            </a:pPr>
            <a:endParaRPr lang="en-US" sz="3200" dirty="0"/>
          </a:p>
        </p:txBody>
      </p:sp>
      <p:pic>
        <p:nvPicPr>
          <p:cNvPr id="78336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990600"/>
            <a:ext cx="240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65" name="Rectangle 5"/>
          <p:cNvSpPr>
            <a:spLocks noChangeArrowheads="1"/>
          </p:cNvSpPr>
          <p:nvPr/>
        </p:nvSpPr>
        <p:spPr bwMode="auto">
          <a:xfrm>
            <a:off x="457200" y="990600"/>
            <a:ext cx="521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0">
                <a:latin typeface="Arial" charset="0"/>
              </a:rPr>
              <a:t>A two-sided </a:t>
            </a:r>
            <a:r>
              <a:rPr lang="en-US" i="0" dirty="0">
                <a:latin typeface="Arial" charset="0"/>
              </a:rPr>
              <a:t>random vector sequence</a:t>
            </a:r>
          </a:p>
        </p:txBody>
      </p:sp>
      <p:pic>
        <p:nvPicPr>
          <p:cNvPr id="78336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667000"/>
            <a:ext cx="293528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67" name="Rectangle 7"/>
          <p:cNvSpPr>
            <a:spLocks noChangeArrowheads="1"/>
          </p:cNvSpPr>
          <p:nvPr/>
        </p:nvSpPr>
        <p:spPr bwMode="auto">
          <a:xfrm>
            <a:off x="4800600" y="5105400"/>
            <a:ext cx="325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sz="2800" i="0">
                <a:latin typeface="Arial" charset="0"/>
              </a:rPr>
              <a:t>(only depends on</a:t>
            </a:r>
            <a:r>
              <a:rPr lang="en-US" sz="2800">
                <a:latin typeface="Century Schoolbook" pitchFamily="18" charset="0"/>
              </a:rPr>
              <a:t> l</a:t>
            </a:r>
            <a:r>
              <a:rPr lang="en-US" sz="2800" i="0">
                <a:latin typeface="Arial" charset="0"/>
              </a:rPr>
              <a:t>)</a:t>
            </a:r>
          </a:p>
        </p:txBody>
      </p:sp>
      <p:sp>
        <p:nvSpPr>
          <p:cNvPr id="783368" name="Line 8"/>
          <p:cNvSpPr>
            <a:spLocks noChangeShapeType="1"/>
          </p:cNvSpPr>
          <p:nvPr/>
        </p:nvSpPr>
        <p:spPr bwMode="auto">
          <a:xfrm>
            <a:off x="2133600" y="449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83372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4038600"/>
            <a:ext cx="50673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84" name="Line 24"/>
          <p:cNvSpPr>
            <a:spLocks noChangeShapeType="1"/>
          </p:cNvSpPr>
          <p:nvPr/>
        </p:nvSpPr>
        <p:spPr bwMode="auto">
          <a:xfrm>
            <a:off x="4572000" y="44958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7" grpId="0"/>
      <p:bldP spid="783368" grpId="0" animBg="1"/>
      <p:bldP spid="78338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amsmath}&#10;\begin{document}&#10;\input{me232_eq}&#10;\input{cm_def}&#10;&#10;&#10;\end{document}&#10;"/>
  <p:tag name="TEX2PS" val="latex $(base).tex; dvips -D $(res) -E -o $(base).ps $(base).dvi"/>
  <p:tag name="TEX2PSBATCH" val="latex --interaction=nonstopmode $(base).tex; dvips -D $(res) -E -o $(base).ps $(base).dvi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1"/>
  <p:tag name="DEFAULTFONTSIZE" val="10"/>
  <p:tag name="DEFAULTWIDTH" val="348"/>
  <p:tag name="DEFAULTHEIGHT" val="5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cdots \:\: \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2"/>
  <p:tag name="PICTUREFILESIZE" val="90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Y(k) \in \R^p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0"/>
  <p:tag name="PICTUREFILESIZE" val="63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g(k) \in \mathcal{R}^{p \times m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4"/>
  <p:tag name="PICTUREFILESIZE" val="799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U(k) \in \R^m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65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U(k) \right \} = m_{_U}= 0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2"/>
  <p:tag name="PICTUREFILESIZE" val="897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Y(k) \right \} = m_{_Y}= 0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4"/>
  <p:tag name="PICTUREFILESIZE" val="89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X(k)  \in \mathcal{R}^n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4"/>
  <p:tag name="PICTUREFILESIZE" val="662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UU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03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U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11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=&#10;E \left \{ \tilde{Y}(k+l) \tilde{U}^T(k)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9"/>
  <p:tag name="PICTUREFILESIZE" val="119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l)  template TPT1  env TPENV1  fore 0  back 16777215  eqnno 1"/>
  <p:tag name="FILENAME" val="TP_tmp"/>
  <p:tag name="ORIGWIDTH" val="18"/>
  <p:tag name="PICTUREFILESIZE" val="246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(m_{_U}= 0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90"/>
  <p:tag name="PICTUREFILESIZE" val="452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51"/>
  <p:tag name="PICTUREFILESIZE" val="4716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84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\Lambda_{_{YU}}(l) = \sum_{i = - \infty}^\infty  g(i)  \, \Lambda_{_{UU}}(l-i)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88"/>
  <p:tag name="PICTUREFILESIZE" val="54006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U}}(l) &amp;= E \{ Y(k+l)U^T(k) \} \\&#10;&amp;= E \left \{   \left [ \sum_{i = - \infty}^\infty g(i)\, U(k+l-i) \right ] U^T(k)\right \} \\ &#10;&amp;= \sum_{i = - \infty}^\infty   g(i) \, E \left \{  U(k+l-i)U^T(k)  \right \}\\[.5em]&#10;&amp;= \sum_{i = - \infty}^\infty   g(i)\, \Lambda_{_{UU}}(l-i)\,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442"/>
  <p:tag name="PICTUREFILESIZE" val="349555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U}}(z) = \mathcal{Z} \{ \Lambda_{_{UU}}(l) \} 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58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U}}(\omega)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6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U}}(\omega) = \left. \hat{\Lambda}_{_{UU}}(z) \right |_{z = e^{j\omega}}&#10;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1299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U}}(z) = \mathcal{Z} \{ \Lambda_{_{YU}}(l)  \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8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U}}(\omega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71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U}}(\omega) = \left . \hat{\Lambda}_{_{YU}}(z) \right |_{z = e^{j\omega}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326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U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1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U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X(k) : \Omega \to \mathcal{R}^n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97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G(e^{j\omega})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9"/>
  <p:tag name="PICTUREFILESIZE" val="1286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U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3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5"/>
  <p:tag name="PICTUREFILESIZE" val="321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399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UY}}(l) 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63"/>
  <p:tag name="PICTUREFILESIZE" val="409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E \left \{ \tilde{U}(k+l) \tilde{Y}^T(k) \right \}  =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0"/>
  <p:tag name="PICTUREFILESIZE" val="1112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l)  template TPT1  env TPENV1  fore 0  back 16777215  eqnno 1"/>
  <p:tag name="FILENAME" val="TP_tmp"/>
  <p:tag name="ORIGWIDTH" val="18"/>
  <p:tag name="PICTUREFILESIZE" val="246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g(k)  template TPT1  env TPENV1  fore 0  back 16777215  eqnno 1"/>
  <p:tag name="FILENAME" val="TP_tmp"/>
  <p:tag name="ORIGWIDTH" val="21"/>
  <p:tag name="PICTUREFILESIZE" val="24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(m_{_U}= 0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90"/>
  <p:tag name="PICTUREFILESIZE" val="452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51"/>
  <p:tag name="PICTUREFILESIZE" val="47166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\Lambda_{_{YY}}(l) = \sum_{i = - \infty}^\infty  g(i)  \, \Lambda_{_{UY}}(l-i)&#10;\end{equatio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289"/>
  <p:tag name="PICTUREFILESIZE" val="54366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Y}}(l) &amp;= E \{ Y(k+l)Y^T(k) \} \\&#10;&amp;= E \left \{   \left [ \sum_{i = - \infty}^\infty g(i)\, U(k+l-i) \right ] Y^T(k)\right \} \\ &#10;&amp;= \sum_{i = - \infty}^\infty   g(i) \, E \left \{  U(k+l-i)Y^T(k)  \right \}\\[.5em]&#10;&amp;= \sum_{i = - \infty}^\infty   g(i)\, \Lambda_{_{UY}}(l-i)\,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444"/>
  <p:tag name="PICTUREFILESIZE" val="351068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Y}}(z) = \mathcal{Z} \{ \Lambda_{_{UY}}(l) \}  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1188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63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left. \hat{\Lambda}_{_{UY}}(z) \right |_{z = e^{j\omega}}&#10;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326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Y}}(z) = \mathcal{Z} \{ \Lambda_{_{YY}}(l)  \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1"/>
  <p:tag name="PICTUREFILESIZE" val="1102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54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\left . \hat{\Lambda}_{_{YY}}(z) \right |_{z = e^{j\omega}}&#10;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31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UY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476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hat{\Lambda}_{_{YY}}(z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66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U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4"/>
  <p:tag name="PICTUREFILESIZE" val="81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G(e^{j\omega})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9"/>
  <p:tag name="PICTUREFILESIZE" val="1286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Phi^T_{_{YU}}(-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1038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UY}}(l) = \Lambda^T_{_{YU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931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UY}}(\omega) = \Phi^T_{_{YU}}(-\omega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195"/>
  <p:tag name="PICTUREFILESIZE" val="19059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YU}}^T(-\omega) &amp; = \left[ \sum_{l=-\infty}^\infty &#10;\Lambda_{_{YU}}(l) e^{j\omega l} \right]^T&#10;= \sum_{l=-\infty}^\infty \Lambda_{_{YU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0"/>
  <p:tag name="PICTUREFILESIZE" val="29717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YU}}^T(-\omega) &#10;&amp; = \sum_{n=-\infty}^\infty \Lambda_{_{YU}}^T(-n) e^{-j\omega n} \\&#10;&amp; = \sum_{n=-\infty}^\infty \Lambda_{_{UY}}(n) e^{-j\omega n}&#10;= \Phi_{_{UY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413"/>
  <p:tag name="PICTUREFILESIZE" val="4070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{ \ldots, \ X(-1), \ X(0), \ X(1), \ X(2), \ldots \}  template TPT1  env TPENV1  fore 0  back 16777215  eqnno 1"/>
  <p:tag name="FILENAME" val="TP_tmp"/>
  <p:tag name="ORIGWIDTH" val="165"/>
  <p:tag name="PICTUREFILESIZE" val="6301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Y}}(z) &amp; = G(z) \hat{\Lambda}_{_{UY}}(z) \\&#10;&amp; = G(z) \left[\hat{\Lambda}_{_{YU}}(z^{-1}) \right]^T \\&#10;&amp; = G(z) \left[ G(z^{-1}) \hat{\Lambda}_{_{UU}}(z^{-1}) \right]^T \\&#10;&amp; = G(z) \hat{\Lambda}_{_{UU}}^T(z^{-1}) G^T(z^{-1}) \\&#10;&amp; = G(z) \hat{\Lambda}_{_{UU}}(z) G^T(z^{-1})&#10;\end{align*}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42"/>
  <p:tag name="PICTUREFILESIZE" val="20406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 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G(e^{j\omega})  \, \Phi_{_{UU}}(\omega) \, G^*(e^{j\omega}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903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YY}}(\omega) = G(e^{j\omega})  \, \Phi_{_{UU}}(\omega) \, G^*(e^{j\omega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26"/>
  <p:tag name="PICTUREFILESIZE" val="29450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z) = G(z)  \, \hat{\Lambda}_{_{UU}}(z) \, G^T(z^{-1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03"/>
  <p:tag name="PICTUREFILESIZE" val="2737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YY}}(e^{j\omega}) &#10;= G(e^{j\omega})  \, \hat{\Lambda}_{_{UU}}(e^{j\omega}) \, &#10;G^T(e^{-j\omega})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69"/>
  <p:tag name="PICTUREFILESIZE" val="33433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Phi_{_{YY}}(\omega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3"/>
  <p:tag name="PICTUREFILESIZE" val="573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6"/>
  <p:tag name="PICTUREFILESIZE" val="843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\Phi_{_{UU}}(\omega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2"/>
  <p:tag name="PICTUREFILESIZE" val="5827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&#10;G^*(e^{j\omega})&#10;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73"/>
  <p:tag name="PICTUREFILESIZE" val="5981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 \\[.5em]&#10;&amp;&amp;\hspace{1em} E \left \{ \left [ X(k+j) - m_{_X}(k+j) \right ] &#10;\left [ X(k) - m_{_X}(k)  \right ] ^T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65"/>
  <p:tag name="PICTUREFILESIZE" val="3159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3"/>
  <p:tag name="PICTUREFILESIZE" val="1036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0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763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WW}}(k,l)  =  \Sigma_{_{WW}}(k) \, \delta(l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362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Sigma_{_{WW}}(k) =  \Sigma_{_{WW}}^T(k) \succeq 0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3"/>
  <p:tag name="PICTUREFILESIZE" val="1131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Sigma_{_{WW}}(k) =  E \{ \tilde W(k) \tilde W^T(k) \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9"/>
  <p:tag name="PICTUREFILESIZE" val="162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(k) \in \R^n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40"/>
  <p:tag name="PICTUREFILESIZE" val="134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tilde W(k) = W(k) - m_{_W}(k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8"/>
  <p:tag name="PICTUREFILESIZE" val="1314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 E \left \{\tilde X(k+j) &#10;\, \tilde X^T(k) 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8"/>
  <p:tag name="PICTUREFILESIZE" val="1946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 X(k)  =  X(k) - m_{_{X}}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115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 \in \R^p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85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 \in \R^m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50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 \in \R^n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4"/>
  <p:tag name="PICTUREFILESIZE" val="666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[.5em]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2587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&amp;=&amp; \Sigma_{_{WW}}(k) \, \delta(l) \\[.5em]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63"/>
  <p:tag name="PICTUREFILESIZE" val="1369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Sigma_{_{WW}}(k) =  E \{ \tilde W(k) \tilde W^T(k) \} \in \R^{p \times p} 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201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{X}(k) = X(k) -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18"/>
  <p:tag name="PICTUREFILESIZE" val="1115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&amp;=&amp;   E \{ W(k)\} 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07"/>
  <p:tag name="PICTUREFILESIZE" val="1126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2"/>
  <p:tag name="PICTUREFILESIZE" val="2503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m_{_{X}}(0)  =   E \{ X(0)\}$&#10;&#10;&#10;\end{document}&#10;"/>
  <p:tag name="FILENAME" val="txp_fig"/>
  <p:tag name="FORMAT" val="pngmono"/>
  <p:tag name="RES" val="600"/>
  <p:tag name="BLEND" val="0"/>
  <p:tag name="TRANSPARENT" val="0"/>
  <p:tag name="TBUG" val="0"/>
  <p:tag name="ALLOWFS" val="0"/>
  <p:tag name="ORIGWIDTH" val="183"/>
  <p:tag name="PICTUREFILESIZE" val="407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E \left \{\tilde X(0) \tilde X^T(0) \right \} 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01"/>
  <p:tag name="PICTUREFILESIZE" val="1680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 \left \{\tilde X(0) \tilde W^T(k) \right \} = 0, \quad \forall k \geq 0$&#10;&#10;&#10;\end{document}&#10;"/>
  <p:tag name="FILENAME" val="txp_fig"/>
  <p:tag name="FORMAT" val="pngmono"/>
  <p:tag name="RES" val="600"/>
  <p:tag name="BLEND" val="0"/>
  <p:tag name="TRANSPARENT" val="0"/>
  <p:tag name="TBUG" val="0"/>
  <p:tag name="ALLOWFS" val="0"/>
  <p:tag name="ORIGWIDTH" val="300"/>
  <p:tag name="PICTUREFILESIZE" val="707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+1) &amp;=&amp; A\, X(k) + B\, W(k)\\&#10;Y(k) &amp;=&amp; C \, X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2"/>
  <p:tag name="PICTUREFILESIZE" val="2503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X}(k+1) &amp;=&amp; A\, m_{_X}(k) + B\, m_{_W}(k)\\[1em]&#10;m_{_Y}(k) &amp;=&amp; C \,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52"/>
  <p:tag name="PICTUREFILESIZE" val="3072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\tilde W}}(k) = 0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9"/>
  <p:tag name="PICTUREFILESIZE" val="623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\tilde X}}(k) = 0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6"/>
  <p:tag name="PICTUREFILESIZE" val="601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 &amp;=&amp; A\, \Xt(k) + B\, \Wt(k)\\[1em]&#10;\Yt(k) &amp;=&amp; C \, \Xt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278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&#10;E \left \{ &#10;\mat{\tilde{X}_1(k+j) \\ \vdots \\&#10;\tilde{X}_n(k+j)}&#10;\,&#10;\mat{\tilde{X}_1(k) &amp; \cdots &amp; \tilde{X}_n(k)}&#10;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524"/>
  <p:tag name="PICTUREFILESIZE" val="3985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E \{ \tilde{W}(k+j) \tilde{X}^T (k) \} =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05"/>
  <p:tag name="PICTUREFILESIZE" val="4780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forall j\geq 0, k \geq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57"/>
  <p:tag name="PICTUREFILESIZE" val="2010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E \{ \tilde{W}(k+j) \tilde{X}^T (k) \} = E \{ \tilde{W}(k+j) [A\tilde{X}(k-1) + B\tilde{W}(k-1)]^T \}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79"/>
  <p:tag name="PICTUREFILESIZE" val="12679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\usepackage{amsmath}&#10;&#10;\pagestyle{empty}&#10;\begin{document}&#10;\pagecolor[rgb]{1,1,1}%&#10;\color[rgb]{0,0,0}&#10;&#10;\begin{align*}&#10;&amp; = E \{ \tilde{W}(k+j) \tilde{X}^T(k-1) \} A^T \\&#10;&amp; \quad + E \{ \tilde{W}(k+j) \tilde{W}^T(k-1) \} B^T&#10;\end{align*}&#10;&#10;\end{document}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140"/>
  <p:tag name="PICTUREFILESIZE" val="3587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=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5"/>
  <p:tag name="PICTUREFILESIZE" val="380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\Xt(k+1)\Xt^T(k+1) = \\[.5em]&#10;&amp;&amp;\hspace{3em} \left [ A\, \Xt(k) + B\, \Wt(k) \right ] \,&#10;\left [ A\, \Xt(k) + B\, \Wt(k) \right ]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70"/>
  <p:tag name="PICTUREFILESIZE" val="3043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 &amp;=&amp; A\, \Xt(k) + B\, \Wt(k)\\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2"/>
  <p:tag name="PICTUREFILESIZE" val="156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1)\Xt^T(k+1) &amp;=&amp; A\, \Xt(k) \Xt^T(k)\, A^T \\[1em]&#10;&amp;+&amp;   A\, \Xt(k) \Wt^T(k) \, B^T\\[1em]&#10;&amp;+&amp;   B\, \Wt(k) \Xt^T(k) \, A^T\\[1em]&#10;&amp;+&amp; B\, \Wt(k) \Wt^T(k)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20"/>
  <p:tag name="PICTUREFILESIZE" val="6537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xx(k+1,0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33"/>
  <p:tag name="PICTUREFILESIZE" val="701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xx(k+1,0) &amp;=&amp; A\, \Lxx(k,0)\, A^T \\[.5em]&#10;&amp;+&amp;   A\, \Lxw(k,0) \, B^T\\[.5em]&#10;&amp;+&amp;   B\, \Lwx(k,0) \, A^T\\[.5em]&#10;&amp;+&amp; B\, \Lww(k,0) 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40"/>
  <p:tag name="PICTUREFILESIZE" val="521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j) =&#10;E \left \{ \tilde{X}(k+j) \tilde{X}^T(k)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15"/>
  <p:tag name="PICTUREFILESIZE" val="1888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W}}(k,0)  &amp;=&amp; \Lambda^T_{_{WX}}(k,0)\\[.25em]&#10;&amp;=&amp;  E \left \{ \Xt(k)  \Wt^T(k)  \right \} =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50"/>
  <p:tag name="PICTUREFILESIZE" val="2945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0)  &#10;&amp;=&amp;  E \left \{ \Xt(k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761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A\, \Lambda_{_{XX}}(k,0)\, A^T&#10;+ B\, \Sigma_{_{WW}}(k)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96"/>
  <p:tag name="PICTUREFILESIZE" val="2469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0)  &#10;&amp;=&amp;  E \left \{ \Wt(k)  \Wt^T(k)  \right \} = &#10;\Sigma_{_{WW}}(k)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25"/>
  <p:tag name="PICTUREFILESIZE" val="2336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k,0)&amp;=&amp; C \, \Lambda_{_{XX}}(k,0)\,C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0"/>
  <p:tag name="PICTUREFILESIZE" val="1535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Yt(k) &amp;=&amp; C \, \Xt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7"/>
  <p:tag name="PICTUREFILESIZE" val="893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l) &amp;=&amp; A^l\, \Xt(k) + \sum_{j=k}^{k+l-1} A^{k+l-1-j} &#10;B\, \Wt(j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2"/>
  <p:tag name="PICTUREFILESIZE" val="2782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{X}(k) = X(k) - m_{_X}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18"/>
  <p:tag name="PICTUREFILESIZE" val="111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Xt(k+l) &amp;=&amp; A^l\, \Xt(k) + \sum_{j=k}^{k+l-1} A^{k+l-1-j} &#10;B\, \Wt(j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2"/>
  <p:tag name="PICTUREFILESIZE" val="2782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=&amp; A^l\, E \{ \Xt(k) \Xt^T(k)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199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+ \sum_{j=k}^{k+l-1} A^{k+l-1-j} &#10;B\, E \{  \Wt(j) \tilde X^T(k) \}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46"/>
  <p:tag name="PICTUREFILESIZE" val="2335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= A^l \Lambda_{_{XX}}(k,0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805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X}}(k,-l)  &#10;= E \left \{ \tilde{X}(k-l)  \tilde{X}^T(k)  \right 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2"/>
  <p:tag name="PICTUREFILESIZE" val="1729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\hat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475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 = E \{ \tilde{X}(k) \tilde{X}^T(k-l) \}^T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220"/>
  <p:tag name="PICTUREFILESIZE" val="4831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(k,-l) &amp; = E \{ \tilde{X}(\hat{k}+l) \tilde{X}^T(\hat{k}) \}^T \\&#10;&amp; = \Lambda_{_{XX}}^T (\hat{k},l)  = \left[ A^l \Lambda_{_{XX}}(k-l,0) \right]^T \\&#10;&amp; = \Lambda_{_{XX}}(k-l,0) (A^l)^T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432"/>
  <p:tag name="PICTUREFILESIZE" val="37296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3}&#10;\addtocounter{equation}{-1}&#10;&#10;$l \geq 0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1"/>
  <p:tag name="PICTUREFILESIZE" val="741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 E \left \{ \Xt(k+l)  \Xt^T(k)  \right \}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29"/>
  <p:tag name="PICTUREFILESIZE" val="181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&amp;&amp; \Lambda_{_{XY}}(k,j) =&#10;E \left \{ \tilde{X}(k+j) \tilde{Y}^T(k)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1"/>
  <p:tag name="PICTUREFILESIZE" val="187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,l)  &#10;&amp;=&amp; A^l\, \Lambda_{_{XX}}(k,0)  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57"/>
  <p:tag name="PICTUREFILESIZE" val="1405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(k,-l) &amp; =  \Lambda_{_{XX}}(k-l,0)  \,  (A^l)^T&#10;\end{alig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0"/>
  <p:tag name="PICTUREFILESIZE" val="1416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\Lambda_{_{XX}}(k,0) = {\bar \Lambda}_{_{XX}}(0)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45"/>
  <p:tag name="PICTUREFILESIZE" val="1473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\Lambda_{_{YY}}(k,0) = {\bar \Lambda}_{_{YY}}(0)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9"/>
  <p:tag name="PICTUREFILESIZE" val="1396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m_{_{X}}(k)  &amp;=&amp;   \bar  m_{_{X}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970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im_{k \to \infty} m_{_{Y}}(k)  &amp;=&amp;   C\bar  m_{_{X}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09"/>
  <p:tag name="PICTUREFILESIZE" val="1146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= C {\bar \Lambda}_{_{XX}}(0) C^T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43"/>
  <p:tag name="PICTUREFILESIZE" val="824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X}(k+1) &amp;=&amp; A\, m_{_X}(k) + B\,  m_{_W}\\[1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22"/>
  <p:tag name="PICTUREFILESIZE" val="149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&amp;&amp; \Lambda_{_{XY}}(k,j) =&#10;E \left \{ &#10;\mat{\tilde{X}_1(k+j) \\ \vdots \\&#10;\tilde{X}_n(k+j)}&#10;\,&#10;\mat{\tilde{Y}_1(k) &amp; \cdots &amp; \tilde{Y}_n(k)}&#10; \right \}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2"/>
  <p:tag name="PICTUREFILESIZE" val="3858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m_{_X}  &amp;=&amp; [ I - A ]^{-1} \, B\,  m_{_W}\\[1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33"/>
  <p:tag name="PICTUREFILESIZE" val="872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 {\bar \Lambda}_{_{XX}}(0) = \lim_{k \to \infty} E\{ \Xt(k)\Xt^T(k) \}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01"/>
  <p:tag name="PICTUREFILESIZE" val="1976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A\, \bar{\Lambda}_{_{XX}}(0)\, A^T  - \bar{\Lambda}_{_{XX}}(0) =&#10;- B\, \Sigma_{_{WW}}\, B^T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76"/>
  <p:tag name="PICTUREFILESIZE" val="1835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 {\bar \Lambda}_{_{XX}}(l) = \lim_{k \to \infty} E\{ \Xt(k+l)\Xt^T(k) \}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31"/>
  <p:tag name="PICTUREFILESIZE" val="2047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{\Lambda}_{_{XX}}(l) = A^l\, \bar{\Lambda}_{_{XX}}(0)\, 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5"/>
  <p:tag name="PICTUREFILESIZE" val="972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l \ge 0&#10;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46"/>
  <p:tag name="PICTUREFILESIZE" val="210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bar{\Lambda}_{_{XX}}(-l) = \bar{\Lambda}_{_{XX}}(0) (A^l)^T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2"/>
  <p:tag name="PICTUREFILESIZE" val="1292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=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55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+1) &amp;=&amp; 0.5 \, Y(k) + 1\,  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18"/>
  <p:tag name="PICTUREFILESIZE" val="13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tilde{Y}(k) = Y(k) - m_{_Y}(k)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1024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0"/>
  <p:tag name="PICTUREFILESIZE" val="63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W}}(k)  =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551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YY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0"/>
  <p:tag name="PICTUREFILESIZE" val="632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Y}(k+1) &amp;=&amp; 0.5\, m_{_Y}(k) +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0"/>
  <p:tag name="PICTUREFILESIZE" val="1206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approx m_{_{Y}}(5)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83"/>
  <p:tag name="PICTUREFILESIZE" val="49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Y}(k+1) &amp;=&amp; 0.5\, m_{_Y}(k) + 1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0"/>
  <p:tag name="PICTUREFILESIZE" val="1206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X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26"/>
  <p:tag name="PICTUREFILESIZE" val="84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m_{_{Y}}(0)  &amp;=&amp;   0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542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679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0.5^2 \, \Lambda_{_{XX}}(k,0) +  0.2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84"/>
  <p:tag name="PICTUREFILESIZE" val="1775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k,l)  &#10;= 0.2 \, \delta(l) \eeqn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079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approx \Lambda_{_{YY}}(5,0)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13"/>
  <p:tag name="PICTUREFILESIZE" val="639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0,0) &amp;=&amp; .1\\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679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XX}}(k+1,0) &amp;=&amp; 0.5^2 \, \Lambda_{_{XX}}(k,0) +  0.2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84"/>
  <p:tag name="PICTUREFILESIZE" val="1775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\Lambda_{_{YY}}(0) =  0.2667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68"/>
  <p:tag name="PICTUREFILESIZE" val="906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bar \Lambda_{_{YY}}(0) =  \frac{0.2}{1-.25}\\[.5em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2"/>
  <p:tag name="PICTUREFILESIZE" val="959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= m_{_{X}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53"/>
  <p:tag name="PICTUREFILESIZE" val="82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k,l)  = \Lambda_{_{XX}}(k+M,l) \} \\[.5em]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67"/>
  <p:tag name="PICTUREFILESIZE" val="144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( \Omega , \, \mathcal{S},\, P)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0"/>
  <p:tag name="PICTUREFILESIZE" val="502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X}}(j) =&#10;E \left \{ \tilde{X}(k+j) \tilde{X}^T(k) \right \}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93"/>
  <p:tag name="PICTUREFILESIZE" val="1817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X}}(z) = \hat{\Lambda}_{_{X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1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= \Lambda^T_{_{XX}}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81"/>
  <p:tag name="PICTUREFILESIZE" val="102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^T(-l) &amp; = E \{ (X(k-l)-m_{_X}) (X(k)-m_{_X})^T \}^T \\&#10;&amp; = E \{ (X(k)-m_{_X}) (X(k-l)-m_{_X})^T \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66"/>
  <p:tag name="PICTUREFILESIZE" val="1808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bar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32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XX}}^T(-l) &amp; = E \{ (X(\bar{k}+l)-m_{_X}) (X(\bar{k})-m_{_X})^T \} \\&#10;&amp; = \Lambda_{_{XX}}(l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54"/>
  <p:tag name="PICTUREFILESIZE" val="1313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XX}}^T(z^{-1}) &#10;= \left[ \sum_{l = -\infty}^\infty \Lambda_{_{XX}}(l) z^{+l} \right]^T &#10;= \sum_{l = -\infty}^\infty \Lambda_{_{XX}}^T(l) z^{+l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06"/>
  <p:tag name="PICTUREFILESIZE" val="124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X}}(z) = \hat{\Lambda}_{_{X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1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 &amp;=&amp; \{  \cdots   \\ 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04"/>
  <p:tag name="PICTUREFILESIZE" val="266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XX}}^T(z^{-1}) &#10;= \sum_{n = -\infty}^\infty \Lambda_{_{XX}}^T(-n) z^{-n}&#10;= \sum_{n = -\infty}^\infty \Lambda_{_{XX}}(n) z^{-n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15"/>
  <p:tag name="PICTUREFILESIZE" val="143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= \hat{\Lambda}_{_{XX}}(z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5"/>
  <p:tag name="PICTUREFILESIZE" val="232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Y}}(l) = \Lambda_{_{YX}}^T(-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77"/>
  <p:tag name="PICTUREFILESIZE" val="99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X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35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Y(k)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1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&amp; \Lambda_{_{XY}}(j) = E  \{ \tilde X(k+j) \tilde Y^T(k) \}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85"/>
  <p:tag name="PICTUREFILESIZE" val="166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Y}}(z) = \hat{\Lambda}_{_{Y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1159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Y}}(l) = \Lambda^T_{_{YX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1008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Y}}(l) = \Lambda^T_{_{YX}}(-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1008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X}}^T(-l) &amp; = E \{ (Y(k-l)-m_{_Y}) (X(k)-m_{_X})^T \}^T \\&#10;&amp; = E \{ (X(k)-m_{_X}) (Y(k-l)-m_{_Y})^T \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60"/>
  <p:tag name="PICTUREFILESIZE" val="176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-1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72"/>
  <p:tag name="PICTUREFILESIZE" val="34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\bar{k} := k - 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42"/>
  <p:tag name="PICTUREFILESIZE" val="1326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Lambda_{_{YX}}^T(-l) &amp; = E \{ (X(\bar{k}+l)-m_{_X}) (Y(\bar{k})-m_{_Y})^T \} \\&#10;&amp; = \Lambda_{_{XY}}(l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450"/>
  <p:tag name="PICTUREFILESIZE" val="126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X}}^T(z^{-1}) &#10;= \left[ \sum_{l = -\infty}^\infty \Lambda_{_{YX}}(l) z^{+l} \right]^T &#10;= \sum_{l = -\infty}^\infty \Lambda_{_{YX}}^T(l) z^{+l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01"/>
  <p:tag name="PICTUREFILESIZE" val="153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hat{\Lambda}_{_{YX}}^T(z^{-1}) &#10;= \sum_{n = -\infty}^\infty \Lambda_{_{YX}}^T(-n) z^{-n}&#10;= \sum_{n = -\infty}^\infty \Lambda_{_{XY}}(n) z^{-n}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11"/>
  <p:tag name="PICTUREFILESIZE" val="1417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= \hat{\Lambda}_{_{XY}}(z)&#10;\end{align*}&#10;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3"/>
  <p:tag name="PICTUREFILESIZE" val="223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hat{\Lambda}_{_{XY}}(z) = \hat{\Lambda}_{_{YX}}^T(z^{-1})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1159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E \left \{ X(k) \right \} &amp;=&amp; m_{_{X}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3"/>
  <p:tag name="PICTUREFILESIZE" val="84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&amp;=&amp; &#10;\lim_{N \to \infty} \frac{1}{2N+1} &#10;\sum_{k= -N}^{N} x(k)\\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267"/>
  <p:tag name="PICTUREFILESIZE" val="181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Lambda_{_{XX}}(j) =  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52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0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50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 \{ \, \tilde X(k+j) \, \tilde X^T(k) \,  \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09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 = \lim_{N \to \infty} \frac{1}{2N+1} &#10;\sum_{k= -N}^{N}  \tilde x(k+j) \tilde x^T(k)\\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51"/>
  <p:tag name="PICTUREFILESIZE" val="241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tilde x(k) = x(k) - m_{_X}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173"/>
  <p:tag name="PICTUREFILESIZE" val="947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&amp;=&amp; {\cal F} \{ \Lambda_{_{XX}}(\cdot) \}\\[.5em]&#10;&amp;=&amp; \sum_{l=-\infty}^\infty \, &#10;\Lambda_{_{XX}}(l) e^{-j \omega l}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304"/>
  <p:tag name="PICTUREFILESIZE" val="2860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T = 2 \pi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71"/>
  <p:tag name="PICTUREFILESIZE" val="239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e^{-j\omega l } = \cos(\omega l) - j \sin (\omega l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6"/>
  <p:tag name="PICTUREFILESIZE" val="1293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l) &amp;=&amp;&#10; {\cal F}^{-1} \{ \Phi_{_{XX}}(\omega)\} \\[2em]&#10;&amp;=&amp; \frac{1}{2 \pi} \int_{-\pi}^\pi&#10;e^{j \omega l}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328"/>
  <p:tag name="PICTUREFILESIZE" val="3345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*(\omega)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9"/>
  <p:tag name="PICTUREFILESIZE" val="1546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0) &#10;&amp;=&amp; \frac{1}{2 \pi} \int_{-\pi}^\pi&#10;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828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\succeq 0 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110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1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1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T(-\omega)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150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T(-\omega) \hspace{2em} \omega \in [-\pi,\pi]$&#10;&#10;&#10;\end{document}&#10;"/>
  <p:tag name="FILENAME" val="txp_fig"/>
  <p:tag name="FORMAT" val="bmpmono"/>
  <p:tag name="RES" val="1200"/>
  <p:tag name="BLEND" val="0"/>
  <p:tag name="TRANSPARENT" val="0"/>
  <p:tag name="TBUG" val="0"/>
  <p:tag name="ALLOWFS" val="0"/>
  <p:tag name="ORIGWIDTH" val="356"/>
  <p:tag name="PICTUREFILESIZE" val="3475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T(-\omega) = \left[ \sum_{l=-\infty}^\infty &#10;\Lambda_{_{XX}}(l) e^{j\omega l} \right]^T&#10;= \sum_{l=-\infty}^\infty  \Lambda_{_{XX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9"/>
  <p:tag name="PICTUREFILESIZE" val="30170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T(-\omega) &#10;&amp; = \sum_{n=-\infty}^\infty  \Lambda_{_{XX}}^T(-n) e^{-j\omega n}&#10;= \sum_{n=-\infty}^\infty  \Lambda_{_{XX}}(n) e^{-j\omega n} \\&#10;&amp; = \Phi_{_{XX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51"/>
  <p:tag name="PICTUREFILESIZE" val="40326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= \Phi_{_{XX}}^*(\omega) 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9"/>
  <p:tag name="PICTUREFILESIZE" val="1546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*(\omega) = \left[ \sum_{l=-\infty}^\infty &#10;\Lambda_{_{XX}}(l) e^{-j\omega l} \right]^*&#10;= \sum_{l=-\infty}^\infty  \Lambda_{_{XX}}^T(l) e^{j\omega l}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02"/>
  <p:tag name="PICTUREFILESIZE" val="27935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2}&#10;\addtocounter{equation}{-1}&#10;&#10;$n := -l$&#10;&#10;\end{document}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34"/>
  <p:tag name="PICTUREFILESIZE" val="963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align*}&#10;\Phi_{_{XX}}^*(\omega) &#10;&amp; = \sum_{n=-\infty}^\infty  \Lambda_{_{XX}}^T(-n) e^{-j\omega n}&#10;= \sum_{n=-\infty}^\infty  \Lambda_{_{XX}}(n) e^{-j\omega n} \\ &#10;&amp; = \Phi_{_{XX}}(\omega)&#10;\end{align*}&#10;&#10;\end{document}&#10;"/>
  <p:tag name="FILENAME" val="TP_tmp"/>
  <p:tag name="FORMAT" val="bmpmono"/>
  <p:tag name="RES" val="600"/>
  <p:tag name="BLEND" val="0"/>
  <p:tag name="TRANSPARENT" val="0"/>
  <p:tag name="TBUG" val="0"/>
  <p:tag name="ALLOWFS" val="0"/>
  <p:tag name="ORIGWIDTH" val="534"/>
  <p:tag name="PICTUREFILESIZE" val="39206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\Phi_{_{XX}}(\omega) $ is real $\hspace{2em} \omega \in [-\pi,\pi]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6"/>
  <p:tag name="PICTUREFILESIZE" val="124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2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66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Lambda_{_{XX}}(0) &#10;&amp;=&amp; \frac{1}{2 \pi} \int_{-\pi}^\pi&#10; \Phi_{_{XX}}(\omega) \, d \omega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99"/>
  <p:tag name="PICTUREFILESIZE" val="1828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\ge 0  \hspace{2em} \omega \in [-\pi,\pi]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71"/>
  <p:tag name="PICTUREFILESIZE" val="1116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Phi_{_{XX}}(\omega) = \Phi_{_{XX}}(-\omega)&#10;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01"/>
  <p:tag name="PICTUREFILESIZE" val="104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delta(l) = &#10;\left \{&#10; \barray{ 1 &amp; \hspace{2em}&amp; l = 0\\&#10;0 &amp; \hspace{2em}&amp; l \ne 0}&#10;\right .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231"/>
  <p:tag name="PICTUREFILESIZE" val="1140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l)  =  \Sigma_{_{WW}} \, \delta(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1"/>
  <p:tag name="PICTUREFILESIZE" val="1007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Sigma_{_{WW}} =  \Sigma_{_{WW}}^T \succeq 0 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742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Sigma_{_{WW}} =  E \{ \tilde W(k) \tilde W^T(k) \}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8"/>
  <p:tag name="PICTUREFILESIZE" val="1386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 \tilde W(k) = W(k) - m_{_W}&#10;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106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\{W(k)\}_{k=-\infty}^{\infty}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30"/>
  <p:tag name="PICTUREFILESIZE" val="87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X(3),\,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373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\Lambda_{_{WW}}(l)  =  \Sigma_{_{WW}} \, \delta(l) 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91"/>
  <p:tag name="PICTUREFILESIZE" val="1007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Phi_{_{WW}}(\omega) &amp;=&amp;   \sum_{l=-\infty}^\infty \, &#10;\Lambda_{_{WW}}(l) e^{-j \omega l}&#10;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4"/>
  <p:tag name="PICTUREFILESIZE" val="1976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\input{me232_eq}&#10;\input{ME233_EQ}&#10;\input{cm_def}&#10;\beqns&#10;\Phi_{_{WW}}(\omega) &amp;=&amp;  \Sigma_{_{WW}}&#10; \eeqns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9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7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w(k)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8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 \{g(k)\}_{k=-\infty}^{\infty}$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8"/>
  <p:tag name="PICTUREFILESIZE" val="78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$g(k) \in \mathcal{R}^{p \times m}$&#10;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4"/>
  <p:tag name="PICTUREFILESIZE" val="799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G(z) = {\cal Z } \{ g(k) \} = \sum_{k=-\infty}^{\infty} g(k) \, z^{-k}&#10;\end{equation*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262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input{me232_eq}&#10;\input{ME233_EQ}&#10;\input{cm_def}&#10;\beqns&#10; U(k) \in \R^m&#10;\eeqns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32"/>
  <p:tag name="BOXFONT" val="10"/>
  <p:tag name="BOXWRAP" val="False"/>
  <p:tag name="WORKAROUNDTRANSPARENCYBUG" val="False"/>
  <p:tag name="BITMAPFORMAT" val="pngmono"/>
  <p:tag name="DEBUGINTERACTIVE" val="True"/>
  <p:tag name="ORIGWIDTH" val="106"/>
  <p:tag name="PICTUREFILESIZE" val="65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begin{document}&#10;&#10;\begin{equation*}&#10;Y(k) = \sum_{i = - \infty}^\infty g(i) U(k-i)&#10;\end{equation*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1"/>
  <p:tag name="PICTUREFILESIZE" val="17727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33239</TotalTime>
  <Words>1199</Words>
  <Application>Microsoft Office PowerPoint</Application>
  <PresentationFormat>On-screen Show (4:3)</PresentationFormat>
  <Paragraphs>509</Paragraphs>
  <Slides>76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Default Design</vt:lpstr>
      <vt:lpstr>ME 233 Advanced Control II    Lecture 5 Random Vector Sequences</vt:lpstr>
      <vt:lpstr>Outline</vt:lpstr>
      <vt:lpstr>Random vector sequences</vt:lpstr>
      <vt:lpstr>Random vector sequences</vt:lpstr>
      <vt:lpstr>Random vector sequences</vt:lpstr>
      <vt:lpstr>2nd order statistics</vt:lpstr>
      <vt:lpstr>Auto-covariance </vt:lpstr>
      <vt:lpstr>Cross-covariance </vt:lpstr>
      <vt:lpstr>Wide Sense Stationary (WSS)</vt:lpstr>
      <vt:lpstr>Auto-covariance function</vt:lpstr>
      <vt:lpstr>Auto-covariance function Z-transform</vt:lpstr>
      <vt:lpstr>Auto-covariance function </vt:lpstr>
      <vt:lpstr>Auto-covariance function Z-transform</vt:lpstr>
      <vt:lpstr>Cross-covariance function</vt:lpstr>
      <vt:lpstr>Auto-covariance function Z-transform</vt:lpstr>
      <vt:lpstr>Cross-covariance function</vt:lpstr>
      <vt:lpstr>Auto-covariance function Z-transform</vt:lpstr>
      <vt:lpstr>Ergodicity</vt:lpstr>
      <vt:lpstr>Ergodicity</vt:lpstr>
      <vt:lpstr>Power Spectral Density Function</vt:lpstr>
      <vt:lpstr>Power Spectral Density Function</vt:lpstr>
      <vt:lpstr>Power Spectral Density Function</vt:lpstr>
      <vt:lpstr>Power Spectral Density Function</vt:lpstr>
      <vt:lpstr>Power Spectral Density Function</vt:lpstr>
      <vt:lpstr>Power Spectral Density Function</vt:lpstr>
      <vt:lpstr>White noise vector sequence</vt:lpstr>
      <vt:lpstr>White noise vector sequence</vt:lpstr>
      <vt:lpstr>White noise illustration (scalar case)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MIMO Linear Time Invariant Systems</vt:lpstr>
      <vt:lpstr>Next Topic</vt:lpstr>
      <vt:lpstr>2nd order statistics of a random sequence</vt:lpstr>
      <vt:lpstr>Uncorrelated random vector sequence</vt:lpstr>
      <vt:lpstr>Subtracting the mean</vt:lpstr>
      <vt:lpstr>State space systems</vt:lpstr>
      <vt:lpstr>State space systems</vt:lpstr>
      <vt:lpstr>State space systems</vt:lpstr>
      <vt:lpstr>Dynamics of the mean</vt:lpstr>
      <vt:lpstr>State space systems</vt:lpstr>
      <vt:lpstr>Causality in cross-covariance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Covariance propagation</vt:lpstr>
      <vt:lpstr>Stationary  covariance equation</vt:lpstr>
      <vt:lpstr>WSS Stationary  covariance equation</vt:lpstr>
      <vt:lpstr>WSS Stationary  covariance equation</vt:lpstr>
      <vt:lpstr>WSS Stationary  covariance equation</vt:lpstr>
      <vt:lpstr>Illustration – first order system</vt:lpstr>
      <vt:lpstr>Matlab simulation: 500 sample sequences</vt:lpstr>
      <vt:lpstr>W(k)</vt:lpstr>
      <vt:lpstr>Y(k)</vt:lpstr>
      <vt:lpstr>Mean Transient Response</vt:lpstr>
      <vt:lpstr>Mean Transient Response</vt:lpstr>
      <vt:lpstr>Covariance Transient Response</vt:lpstr>
      <vt:lpstr>Covariance Transient Response</vt:lpstr>
      <vt:lpstr>Steady State Covariance</vt:lpstr>
    </vt:vector>
  </TitlesOfParts>
  <Company>UC,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233 Review</dc:title>
  <dc:creator>Roberto Horowitz</dc:creator>
  <cp:lastModifiedBy>Richard</cp:lastModifiedBy>
  <cp:revision>443</cp:revision>
  <dcterms:created xsi:type="dcterms:W3CDTF">2003-05-19T17:57:23Z</dcterms:created>
  <dcterms:modified xsi:type="dcterms:W3CDTF">2016-02-04T23:32:55Z</dcterms:modified>
</cp:coreProperties>
</file>